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1210" r:id="rId3"/>
    <p:sldId id="1192" r:id="rId4"/>
    <p:sldId id="1209" r:id="rId5"/>
    <p:sldId id="1199" r:id="rId6"/>
    <p:sldId id="1223" r:id="rId7"/>
    <p:sldId id="1204" r:id="rId8"/>
    <p:sldId id="1205" r:id="rId9"/>
    <p:sldId id="1206" r:id="rId10"/>
    <p:sldId id="1222" r:id="rId11"/>
    <p:sldId id="1200" r:id="rId12"/>
    <p:sldId id="1221" r:id="rId13"/>
    <p:sldId id="1184" r:id="rId14"/>
    <p:sldId id="1198" r:id="rId15"/>
    <p:sldId id="1181" r:id="rId16"/>
    <p:sldId id="1189" r:id="rId17"/>
    <p:sldId id="1180" r:id="rId18"/>
    <p:sldId id="1178" r:id="rId19"/>
    <p:sldId id="1177" r:id="rId20"/>
    <p:sldId id="1176" r:id="rId21"/>
    <p:sldId id="1191" r:id="rId22"/>
    <p:sldId id="1196" r:id="rId23"/>
    <p:sldId id="12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2CC"/>
    <a:srgbClr val="F9BCB1"/>
    <a:srgbClr val="39C8C0"/>
    <a:srgbClr val="FF9300"/>
    <a:srgbClr val="13294B"/>
    <a:srgbClr val="E84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46C68-2A52-9849-812C-F42EDCFBDAE5}" v="4829" dt="2019-10-14T18:53:55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0"/>
    <p:restoredTop sz="94630"/>
  </p:normalViewPr>
  <p:slideViewPr>
    <p:cSldViewPr snapToGrid="0" snapToObjects="1">
      <p:cViewPr varScale="1">
        <p:scale>
          <a:sx n="118" d="100"/>
          <a:sy n="118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illinoisedu-my.sharepoint.com/personal/asghari2_illinois_edu/Documents/ExTensor1.0/MICRO2019_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37424733672997"/>
          <c:y val="9.3596406152642142E-2"/>
          <c:w val="0.73519438011425042"/>
          <c:h val="0.70848574466586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'SpMSpM ExTensor'!$AG$2</c:f>
              <c:strCache>
                <c:ptCount val="1"/>
                <c:pt idx="0">
                  <c:v>MKL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'SpMSpM ExTensor'!$AF$17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'SpMSpM ExTensor'!$AG$17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F-FE4A-B71E-447448F45F53}"/>
            </c:ext>
          </c:extLst>
        </c:ser>
        <c:ser>
          <c:idx val="3"/>
          <c:order val="1"/>
          <c:tx>
            <c:strRef>
              <c:f>'SpMSpM ExTensor'!$AJ$2</c:f>
              <c:strCache>
                <c:ptCount val="1"/>
                <c:pt idx="0">
                  <c:v>ExTensor-No-Skip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'SpMSpM ExTensor'!$AF$17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'SpMSpM ExTensor'!$AJ$17</c:f>
              <c:numCache>
                <c:formatCode>General</c:formatCode>
                <c:ptCount val="1"/>
                <c:pt idx="0">
                  <c:v>1.092611113032085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F-FE4A-B71E-447448F45F53}"/>
            </c:ext>
          </c:extLst>
        </c:ser>
        <c:ser>
          <c:idx val="2"/>
          <c:order val="2"/>
          <c:tx>
            <c:strRef>
              <c:f>'SpMSpM ExTensor'!$AI$2</c:f>
              <c:strCache>
                <c:ptCount val="1"/>
                <c:pt idx="0">
                  <c:v>ExTensor-Skip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'SpMSpM ExTensor'!$AF$17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'SpMSpM ExTensor'!$AI$17</c:f>
              <c:numCache>
                <c:formatCode>General</c:formatCode>
                <c:ptCount val="1"/>
                <c:pt idx="0">
                  <c:v>3.2601429975107132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F-FE4A-B71E-447448F45F53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44163679"/>
        <c:axId val="1444764655"/>
      </c:barChart>
      <c:catAx>
        <c:axId val="144416367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4764655"/>
        <c:crosses val="autoZero"/>
        <c:auto val="1"/>
        <c:lblAlgn val="ctr"/>
        <c:lblOffset val="100"/>
        <c:noMultiLvlLbl val="0"/>
      </c:catAx>
      <c:valAx>
        <c:axId val="1444764655"/>
        <c:scaling>
          <c:orientation val="minMax"/>
          <c:max val="8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Speed-up Over CPU</a:t>
                </a:r>
              </a:p>
            </c:rich>
          </c:tx>
          <c:layout>
            <c:manualLayout>
              <c:xMode val="edge"/>
              <c:yMode val="edge"/>
              <c:x val="2.3446039833256139E-3"/>
              <c:y val="6.96762586800523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416367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44897329010347"/>
          <c:y val="9.8582716986819072E-2"/>
          <c:w val="0.70943328272306772"/>
          <c:h val="0.29661398256454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A75B0-C2B9-2E4B-9AD2-FDB73FA3863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2E99-6990-1D45-A1BB-1B05D40E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6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7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41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10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75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52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28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6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03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96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0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15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6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5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8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2E99-6990-1D45-A1BB-1B05D40EE7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6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329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3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8"/>
            <a:ext cx="11145212" cy="6412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6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8788" y="1436838"/>
            <a:ext cx="11145212" cy="44798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76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16" y="6385632"/>
            <a:ext cx="47092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3100706"/>
            <a:ext cx="11084560" cy="65659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8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3294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329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6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329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9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13294B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3294B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93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13294B"/>
                </a:solidFill>
              </a:defRPr>
            </a:lvl1pPr>
          </a:lstStyle>
          <a:p>
            <a:fld id="{AF2BFECF-F931-45CE-8391-7A5437AB3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E84A2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84A2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03CD-7025-4E40-B5DC-F97763326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837" y="677100"/>
            <a:ext cx="9902325" cy="2111590"/>
          </a:xfrm>
        </p:spPr>
        <p:txBody>
          <a:bodyPr>
            <a:normAutofit/>
          </a:bodyPr>
          <a:lstStyle/>
          <a:p>
            <a:r>
              <a:rPr lang="en-US" sz="5400" err="1"/>
              <a:t>ExTensor</a:t>
            </a:r>
            <a:r>
              <a:rPr lang="en-US" sz="5400"/>
              <a:t>: An Accelerator for Sparse Tensor Algebra</a:t>
            </a:r>
            <a:endParaRPr lang="en-US" sz="5400">
              <a:cs typeface="Calibri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6C1F0C-1D61-FB47-BBB5-4EE47C17E5DD}"/>
              </a:ext>
            </a:extLst>
          </p:cNvPr>
          <p:cNvSpPr txBox="1">
            <a:spLocks/>
          </p:cNvSpPr>
          <p:nvPr/>
        </p:nvSpPr>
        <p:spPr>
          <a:xfrm>
            <a:off x="0" y="2731532"/>
            <a:ext cx="12191999" cy="23060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E84A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>
                <a:solidFill>
                  <a:schemeClr val="tx2"/>
                </a:solidFill>
              </a:rPr>
              <a:t>Kartik Hegde</a:t>
            </a:r>
            <a:r>
              <a:rPr lang="en-US" sz="2800" b="0" baseline="30000">
                <a:solidFill>
                  <a:schemeClr val="tx2"/>
                </a:solidFill>
              </a:rPr>
              <a:t>1</a:t>
            </a:r>
            <a:r>
              <a:rPr lang="en-US" sz="2800" b="0">
                <a:solidFill>
                  <a:schemeClr val="tx2"/>
                </a:solidFill>
              </a:rPr>
              <a:t>, </a:t>
            </a:r>
            <a:r>
              <a:rPr lang="en-US" sz="2800" u="sng" err="1">
                <a:solidFill>
                  <a:schemeClr val="tx2"/>
                </a:solidFill>
              </a:rPr>
              <a:t>Hadi</a:t>
            </a:r>
            <a:r>
              <a:rPr lang="en-US" sz="2800" u="sng">
                <a:solidFill>
                  <a:schemeClr val="tx2"/>
                </a:solidFill>
              </a:rPr>
              <a:t> Asghari-Moghaddam</a:t>
            </a:r>
            <a:r>
              <a:rPr lang="en-US" sz="2800" u="sng" baseline="30000">
                <a:solidFill>
                  <a:schemeClr val="tx2"/>
                </a:solidFill>
              </a:rPr>
              <a:t>1</a:t>
            </a:r>
            <a:r>
              <a:rPr lang="en-US" sz="2800" b="0">
                <a:solidFill>
                  <a:schemeClr val="tx2"/>
                </a:solidFill>
              </a:rPr>
              <a:t>, Michael Pellauer</a:t>
            </a:r>
            <a:r>
              <a:rPr lang="en-US" sz="2800" b="0" baseline="30000">
                <a:solidFill>
                  <a:schemeClr val="tx2"/>
                </a:solidFill>
              </a:rPr>
              <a:t>2</a:t>
            </a:r>
            <a:r>
              <a:rPr lang="en-US" sz="2800" b="0">
                <a:solidFill>
                  <a:schemeClr val="tx2"/>
                </a:solidFill>
              </a:rPr>
              <a:t>, Neal Crago</a:t>
            </a:r>
            <a:r>
              <a:rPr lang="en-US" sz="2800" b="0" baseline="30000">
                <a:solidFill>
                  <a:schemeClr val="tx2"/>
                </a:solidFill>
              </a:rPr>
              <a:t>2</a:t>
            </a:r>
            <a:r>
              <a:rPr lang="en-US" sz="2800" b="0">
                <a:solidFill>
                  <a:schemeClr val="tx2"/>
                </a:solidFill>
              </a:rPr>
              <a:t>, </a:t>
            </a:r>
            <a:r>
              <a:rPr lang="en-US" sz="2800" b="0" err="1">
                <a:solidFill>
                  <a:schemeClr val="tx2"/>
                </a:solidFill>
              </a:rPr>
              <a:t>Aamer</a:t>
            </a:r>
            <a:r>
              <a:rPr lang="en-US" sz="2800" b="0">
                <a:solidFill>
                  <a:schemeClr val="tx2"/>
                </a:solidFill>
              </a:rPr>
              <a:t> Jaleel</a:t>
            </a:r>
            <a:r>
              <a:rPr lang="en-US" sz="2800" b="0" baseline="30000">
                <a:solidFill>
                  <a:schemeClr val="tx2"/>
                </a:solidFill>
              </a:rPr>
              <a:t>2</a:t>
            </a:r>
            <a:r>
              <a:rPr lang="en-US" sz="2800" b="0">
                <a:solidFill>
                  <a:schemeClr val="tx2"/>
                </a:solidFill>
              </a:rPr>
              <a:t>, Edgar Solomonik</a:t>
            </a:r>
            <a:r>
              <a:rPr lang="en-US" sz="2800" b="0" baseline="30000">
                <a:solidFill>
                  <a:schemeClr val="tx2"/>
                </a:solidFill>
              </a:rPr>
              <a:t>1</a:t>
            </a:r>
            <a:r>
              <a:rPr lang="en-US" sz="2800" b="0">
                <a:solidFill>
                  <a:schemeClr val="tx2"/>
                </a:solidFill>
              </a:rPr>
              <a:t>, Joel Emer</a:t>
            </a:r>
            <a:r>
              <a:rPr lang="en-US" sz="2800" b="0" baseline="30000">
                <a:solidFill>
                  <a:schemeClr val="tx2"/>
                </a:solidFill>
              </a:rPr>
              <a:t>2,3</a:t>
            </a:r>
            <a:r>
              <a:rPr lang="en-US" sz="2800" b="0">
                <a:solidFill>
                  <a:schemeClr val="tx2"/>
                </a:solidFill>
              </a:rPr>
              <a:t>, Christopher W. Fletcher</a:t>
            </a:r>
            <a:r>
              <a:rPr lang="en-US" sz="2800" b="0" baseline="30000">
                <a:solidFill>
                  <a:schemeClr val="tx2"/>
                </a:solidFill>
              </a:rPr>
              <a:t>1</a:t>
            </a:r>
          </a:p>
          <a:p>
            <a:endParaRPr lang="en-US" sz="2800" b="0" baseline="30000">
              <a:solidFill>
                <a:schemeClr val="tx2"/>
              </a:solidFill>
            </a:endParaRPr>
          </a:p>
          <a:p>
            <a:r>
              <a:rPr lang="en-US" sz="2400" b="0" baseline="30000">
                <a:solidFill>
                  <a:schemeClr val="tx2"/>
                </a:solidFill>
              </a:rPr>
              <a:t>1</a:t>
            </a:r>
            <a:r>
              <a:rPr lang="en-US" sz="2400" b="0">
                <a:solidFill>
                  <a:schemeClr val="tx2"/>
                </a:solidFill>
              </a:rPr>
              <a:t>UIUC</a:t>
            </a:r>
          </a:p>
          <a:p>
            <a:r>
              <a:rPr lang="en-US" sz="2400" b="0" baseline="30000">
                <a:solidFill>
                  <a:schemeClr val="tx2"/>
                </a:solidFill>
              </a:rPr>
              <a:t>2</a:t>
            </a:r>
            <a:r>
              <a:rPr lang="en-US" sz="2400" b="0">
                <a:solidFill>
                  <a:schemeClr val="tx2"/>
                </a:solidFill>
              </a:rPr>
              <a:t>NVIDIA</a:t>
            </a:r>
          </a:p>
          <a:p>
            <a:r>
              <a:rPr lang="en-US" sz="2400" b="0" baseline="30000">
                <a:solidFill>
                  <a:schemeClr val="tx2"/>
                </a:solidFill>
              </a:rPr>
              <a:t>3</a:t>
            </a:r>
            <a:r>
              <a:rPr lang="en-US" sz="2400" b="0">
                <a:solidFill>
                  <a:schemeClr val="tx2"/>
                </a:solidFill>
              </a:rPr>
              <a:t>MIT</a:t>
            </a:r>
            <a:endParaRPr lang="en-US" sz="2400" b="0" baseline="30000">
              <a:solidFill>
                <a:schemeClr val="tx2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4A4049A-C434-E341-8BDC-D009A3B94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9" y="5414138"/>
            <a:ext cx="1465806" cy="114332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B077F-10AA-424B-BD9B-5D2AA9764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31" y="5468261"/>
            <a:ext cx="1743075" cy="90140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2E13E5E-BF7D-3C41-B1C0-A7825BDBD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48" y="5414138"/>
            <a:ext cx="3692954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2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6067-36BA-BA4F-8A79-45DAFD7D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8D16-308B-194A-9C70-164A299FE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27960"/>
            <a:ext cx="8534400" cy="1767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/>
              <a:t>Opportunities are all intersections between sets of coordinates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1B1CA-26AF-9242-A8BC-6841B8F3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10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1D7669-8822-FE44-810E-416977DA0E6B}"/>
              </a:ext>
            </a:extLst>
          </p:cNvPr>
          <p:cNvSpPr/>
          <p:nvPr/>
        </p:nvSpPr>
        <p:spPr>
          <a:xfrm>
            <a:off x="1963690" y="496919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A550BC-43FB-2349-AED5-5FCE66F5CD34}"/>
              </a:ext>
            </a:extLst>
          </p:cNvPr>
          <p:cNvSpPr/>
          <p:nvPr/>
        </p:nvSpPr>
        <p:spPr>
          <a:xfrm>
            <a:off x="2649492" y="496919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9300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AB0DDA-7444-FF40-8238-A8551549763C}"/>
              </a:ext>
            </a:extLst>
          </p:cNvPr>
          <p:cNvSpPr/>
          <p:nvPr/>
        </p:nvSpPr>
        <p:spPr>
          <a:xfrm>
            <a:off x="2283732" y="420719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45068B-EC57-1B41-8988-1147F49669E8}"/>
              </a:ext>
            </a:extLst>
          </p:cNvPr>
          <p:cNvCxnSpPr>
            <a:stCxn id="7" idx="4"/>
            <a:endCxn id="5" idx="0"/>
          </p:cNvCxnSpPr>
          <p:nvPr/>
        </p:nvCxnSpPr>
        <p:spPr>
          <a:xfrm flipH="1">
            <a:off x="2192290" y="4664392"/>
            <a:ext cx="320042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014501-0D06-6C42-928C-519212F99181}"/>
              </a:ext>
            </a:extLst>
          </p:cNvPr>
          <p:cNvCxnSpPr>
            <a:cxnSpLocks/>
            <a:stCxn id="7" idx="4"/>
            <a:endCxn id="6" idx="0"/>
          </p:cNvCxnSpPr>
          <p:nvPr/>
        </p:nvCxnSpPr>
        <p:spPr>
          <a:xfrm>
            <a:off x="2512332" y="4664392"/>
            <a:ext cx="36576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4615D76-C56B-814B-8C3A-9F347FC9CFFA}"/>
              </a:ext>
            </a:extLst>
          </p:cNvPr>
          <p:cNvSpPr/>
          <p:nvPr/>
        </p:nvSpPr>
        <p:spPr>
          <a:xfrm>
            <a:off x="1654161" y="4816792"/>
            <a:ext cx="1716341" cy="7162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0EFEF0-184F-D644-BFE3-EFB3FC7E62C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512332" y="3805652"/>
            <a:ext cx="320042" cy="401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04C1F9-A2DA-2847-B690-3E1886E41CA5}"/>
              </a:ext>
            </a:extLst>
          </p:cNvPr>
          <p:cNvSpPr txBox="1"/>
          <p:nvPr/>
        </p:nvSpPr>
        <p:spPr>
          <a:xfrm>
            <a:off x="838200" y="4447460"/>
            <a:ext cx="134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Coordinate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FA91A6-18E2-544B-B6A5-A2892D52E00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510690" y="4816792"/>
            <a:ext cx="452812" cy="2786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93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F0B2D8-F2AA-4B33-B89D-BD0A9FCE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2478882"/>
            <a:ext cx="11084560" cy="1900236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Hardware for Optimized Intersection</a:t>
            </a:r>
          </a:p>
        </p:txBody>
      </p:sp>
    </p:spTree>
    <p:extLst>
      <p:ext uri="{BB962C8B-B14F-4D97-AF65-F5344CB8AC3E}">
        <p14:creationId xmlns:p14="http://schemas.microsoft.com/office/powerpoint/2010/main" val="385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6067-36BA-BA4F-8A79-45DAFD7D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Scanner:</a:t>
            </a:r>
            <a:br>
              <a:rPr lang="en-US"/>
            </a:br>
            <a:r>
              <a:rPr lang="en-US"/>
              <a:t>Producing Coordinate Stream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1B1CA-26AF-9242-A8BC-6841B8F3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3290"/>
            <a:ext cx="2743200" cy="365125"/>
          </a:xfrm>
        </p:spPr>
        <p:txBody>
          <a:bodyPr/>
          <a:lstStyle/>
          <a:p>
            <a:fld id="{AF2BFECF-F931-45CE-8391-7A5437AB3693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1AFD92-A666-1349-9656-2357B2107C68}"/>
              </a:ext>
            </a:extLst>
          </p:cNvPr>
          <p:cNvSpPr/>
          <p:nvPr/>
        </p:nvSpPr>
        <p:spPr>
          <a:xfrm>
            <a:off x="3348143" y="409956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BFCDB8-059F-124E-98CB-CA0A5E3D9A8E}"/>
              </a:ext>
            </a:extLst>
          </p:cNvPr>
          <p:cNvSpPr/>
          <p:nvPr/>
        </p:nvSpPr>
        <p:spPr>
          <a:xfrm>
            <a:off x="4033945" y="409956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9300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A5FBAE-BF58-D14F-8C17-21CBF5C9C91F}"/>
              </a:ext>
            </a:extLst>
          </p:cNvPr>
          <p:cNvSpPr/>
          <p:nvPr/>
        </p:nvSpPr>
        <p:spPr>
          <a:xfrm>
            <a:off x="3668185" y="333756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9900"/>
                </a:solidFill>
              </a:rPr>
              <a:t>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DC33C3-A9F5-8F4C-80FD-C3BBEBD94A9E}"/>
              </a:ext>
            </a:extLst>
          </p:cNvPr>
          <p:cNvCxnSpPr>
            <a:stCxn id="7" idx="4"/>
            <a:endCxn id="5" idx="0"/>
          </p:cNvCxnSpPr>
          <p:nvPr/>
        </p:nvCxnSpPr>
        <p:spPr>
          <a:xfrm flipH="1">
            <a:off x="3576743" y="3794760"/>
            <a:ext cx="320042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CDCCD0-1612-FF42-AF48-81380862C97D}"/>
              </a:ext>
            </a:extLst>
          </p:cNvPr>
          <p:cNvCxnSpPr>
            <a:cxnSpLocks/>
            <a:stCxn id="7" idx="4"/>
            <a:endCxn id="6" idx="0"/>
          </p:cNvCxnSpPr>
          <p:nvPr/>
        </p:nvCxnSpPr>
        <p:spPr>
          <a:xfrm>
            <a:off x="3896785" y="3794760"/>
            <a:ext cx="36576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D09FCAC-1E63-2C4E-B9A9-825F2EBF1100}"/>
              </a:ext>
            </a:extLst>
          </p:cNvPr>
          <p:cNvSpPr/>
          <p:nvPr/>
        </p:nvSpPr>
        <p:spPr>
          <a:xfrm>
            <a:off x="3038614" y="3947160"/>
            <a:ext cx="1716341" cy="7162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5B0E92-70BC-394F-BEE6-B618464019CF}"/>
              </a:ext>
            </a:extLst>
          </p:cNvPr>
          <p:cNvSpPr/>
          <p:nvPr/>
        </p:nvSpPr>
        <p:spPr>
          <a:xfrm>
            <a:off x="7598662" y="3945743"/>
            <a:ext cx="1011938" cy="790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13294B"/>
                </a:solidFill>
              </a:rPr>
              <a:t>Scanner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E6CFBB-4D82-6448-9504-4AD85CAB5B1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096684" y="3576737"/>
            <a:ext cx="7947" cy="3690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C215B5-BA6D-484B-B860-C922AF5C094F}"/>
              </a:ext>
            </a:extLst>
          </p:cNvPr>
          <p:cNvCxnSpPr>
            <a:cxnSpLocks/>
          </p:cNvCxnSpPr>
          <p:nvPr/>
        </p:nvCxnSpPr>
        <p:spPr>
          <a:xfrm>
            <a:off x="8088737" y="4735859"/>
            <a:ext cx="7947" cy="3690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764B234-2FEE-0A4E-AD46-9C6065508D61}"/>
              </a:ext>
            </a:extLst>
          </p:cNvPr>
          <p:cNvSpPr/>
          <p:nvPr/>
        </p:nvSpPr>
        <p:spPr>
          <a:xfrm>
            <a:off x="7615378" y="2935034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2D2351-AC57-7E42-9BCC-7977C3792D45}"/>
              </a:ext>
            </a:extLst>
          </p:cNvPr>
          <p:cNvSpPr txBox="1"/>
          <p:nvPr/>
        </p:nvSpPr>
        <p:spPr>
          <a:xfrm>
            <a:off x="7937894" y="56489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0CEBC6-7C5A-9341-9BB2-0147CA383E5E}"/>
              </a:ext>
            </a:extLst>
          </p:cNvPr>
          <p:cNvSpPr txBox="1"/>
          <p:nvPr/>
        </p:nvSpPr>
        <p:spPr>
          <a:xfrm>
            <a:off x="7953788" y="52452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93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211CB9-3446-6F47-81B0-EC87952A2AA0}"/>
              </a:ext>
            </a:extLst>
          </p:cNvPr>
          <p:cNvSpPr/>
          <p:nvPr/>
        </p:nvSpPr>
        <p:spPr>
          <a:xfrm>
            <a:off x="8072578" y="2935034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>
                <a:solidFill>
                  <a:srgbClr val="FF93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3D63BE-367F-084C-8017-70BDE324BF25}"/>
              </a:ext>
            </a:extLst>
          </p:cNvPr>
          <p:cNvSpPr txBox="1"/>
          <p:nvPr/>
        </p:nvSpPr>
        <p:spPr>
          <a:xfrm>
            <a:off x="2222653" y="3577828"/>
            <a:ext cx="134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Coordinate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003B3C2-6898-D749-B201-FD43B99A7B1E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895143" y="3947160"/>
            <a:ext cx="452812" cy="2786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>
            <a:extLst>
              <a:ext uri="{FF2B5EF4-FFF2-40B4-BE49-F238E27FC236}">
                <a16:creationId xmlns:a16="http://schemas.microsoft.com/office/drawing/2014/main" id="{2EC1E731-AFCA-D24C-BC4F-4E26C13424E4}"/>
              </a:ext>
            </a:extLst>
          </p:cNvPr>
          <p:cNvSpPr/>
          <p:nvPr/>
        </p:nvSpPr>
        <p:spPr>
          <a:xfrm>
            <a:off x="5382538" y="4038337"/>
            <a:ext cx="1600200" cy="4310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89F2-D1E2-4241-ABFC-C2A66036D336}"/>
              </a:ext>
            </a:extLst>
          </p:cNvPr>
          <p:cNvSpPr txBox="1"/>
          <p:nvPr/>
        </p:nvSpPr>
        <p:spPr>
          <a:xfrm>
            <a:off x="3737926" y="28920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3195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17F0-4160-DC41-80E3-5E6D26C0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Intersection Unit:</a:t>
            </a:r>
            <a:br>
              <a:rPr lang="en-US"/>
            </a:br>
            <a:r>
              <a:rPr lang="en-US"/>
              <a:t>Intersect Coordinate Streams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A77B2-315C-244E-9A3F-97FDB02F0EEF}"/>
              </a:ext>
            </a:extLst>
          </p:cNvPr>
          <p:cNvSpPr/>
          <p:nvPr/>
        </p:nvSpPr>
        <p:spPr>
          <a:xfrm>
            <a:off x="11406643" y="356622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A9DCFD-3CA4-0B4D-A176-FA51C82622F5}"/>
              </a:ext>
            </a:extLst>
          </p:cNvPr>
          <p:cNvSpPr/>
          <p:nvPr/>
        </p:nvSpPr>
        <p:spPr>
          <a:xfrm>
            <a:off x="10962023" y="3468082"/>
            <a:ext cx="755752" cy="790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rgbClr val="13294B"/>
                </a:solidFill>
              </a:rPr>
              <a:t>Scanner</a:t>
            </a:r>
          </a:p>
          <a:p>
            <a:pPr algn="ctr"/>
            <a:r>
              <a:rPr lang="en-US">
                <a:solidFill>
                  <a:srgbClr val="13294B"/>
                </a:solidFill>
              </a:rPr>
              <a:t>B</a:t>
            </a:r>
            <a:endParaRPr lang="en-US" baseline="-25000">
              <a:solidFill>
                <a:srgbClr val="13294B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A2DA00-5478-774D-8360-9EB24D3EC6E2}"/>
              </a:ext>
            </a:extLst>
          </p:cNvPr>
          <p:cNvCxnSpPr>
            <a:cxnSpLocks/>
          </p:cNvCxnSpPr>
          <p:nvPr/>
        </p:nvCxnSpPr>
        <p:spPr>
          <a:xfrm>
            <a:off x="11339899" y="3123120"/>
            <a:ext cx="1" cy="338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5BCCC8D-13A8-4B4C-8BE6-9B8022CFAAE6}"/>
              </a:ext>
            </a:extLst>
          </p:cNvPr>
          <p:cNvSpPr/>
          <p:nvPr/>
        </p:nvSpPr>
        <p:spPr>
          <a:xfrm>
            <a:off x="8766099" y="3468082"/>
            <a:ext cx="745052" cy="790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rgbClr val="13294B"/>
                </a:solidFill>
              </a:rPr>
              <a:t>Scanner</a:t>
            </a:r>
          </a:p>
          <a:p>
            <a:pPr algn="ctr"/>
            <a:r>
              <a:rPr lang="en-US">
                <a:solidFill>
                  <a:srgbClr val="13294B"/>
                </a:solidFill>
              </a:rPr>
              <a:t>A</a:t>
            </a:r>
            <a:endParaRPr lang="en-US" baseline="-25000">
              <a:solidFill>
                <a:srgbClr val="13294B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FE3156-4339-D645-AA56-DF25C37EFD36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9138625" y="3129156"/>
            <a:ext cx="1" cy="338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0A5C440-4FFA-1B45-838D-3D4046D9C656}"/>
              </a:ext>
            </a:extLst>
          </p:cNvPr>
          <p:cNvSpPr/>
          <p:nvPr/>
        </p:nvSpPr>
        <p:spPr>
          <a:xfrm>
            <a:off x="8766100" y="2588584"/>
            <a:ext cx="2951676" cy="540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13294B"/>
                </a:solidFill>
              </a:rPr>
              <a:t>Control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7BA6C2-E0A2-CD4A-A6E7-13967483DF17}"/>
              </a:ext>
            </a:extLst>
          </p:cNvPr>
          <p:cNvSpPr/>
          <p:nvPr/>
        </p:nvSpPr>
        <p:spPr>
          <a:xfrm>
            <a:off x="8658628" y="2473338"/>
            <a:ext cx="3179467" cy="1911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C06287-DAD0-5D47-8DC4-6E0E94559FE7}"/>
              </a:ext>
            </a:extLst>
          </p:cNvPr>
          <p:cNvSpPr/>
          <p:nvPr/>
        </p:nvSpPr>
        <p:spPr>
          <a:xfrm>
            <a:off x="8766099" y="4529436"/>
            <a:ext cx="2951676" cy="540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13294B"/>
                </a:solidFill>
              </a:rPr>
              <a:t>Intersect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E526B6-AFD0-1447-9C9F-5AE026E5E954}"/>
              </a:ext>
            </a:extLst>
          </p:cNvPr>
          <p:cNvSpPr/>
          <p:nvPr/>
        </p:nvSpPr>
        <p:spPr>
          <a:xfrm>
            <a:off x="8660632" y="4450838"/>
            <a:ext cx="3179467" cy="70278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258372-ADAC-B74B-8A08-3D38AB7F0039}"/>
              </a:ext>
            </a:extLst>
          </p:cNvPr>
          <p:cNvCxnSpPr>
            <a:cxnSpLocks/>
          </p:cNvCxnSpPr>
          <p:nvPr/>
        </p:nvCxnSpPr>
        <p:spPr>
          <a:xfrm>
            <a:off x="9138625" y="4240757"/>
            <a:ext cx="0" cy="288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1AE64B-635A-344B-82FA-B271DF9DE15B}"/>
              </a:ext>
            </a:extLst>
          </p:cNvPr>
          <p:cNvCxnSpPr>
            <a:cxnSpLocks/>
          </p:cNvCxnSpPr>
          <p:nvPr/>
        </p:nvCxnSpPr>
        <p:spPr>
          <a:xfrm>
            <a:off x="11369506" y="4258198"/>
            <a:ext cx="0" cy="288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941AD446-7973-6043-9887-B8E39320A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4266" cy="4351338"/>
          </a:xfrm>
        </p:spPr>
        <p:txBody>
          <a:bodyPr>
            <a:normAutofit/>
          </a:bodyPr>
          <a:lstStyle/>
          <a:p>
            <a:r>
              <a:rPr lang="en-US" sz="2600"/>
              <a:t>Scanners produce streams of coordinates</a:t>
            </a:r>
          </a:p>
          <a:p>
            <a:endParaRPr lang="en-US" sz="2600"/>
          </a:p>
          <a:p>
            <a:r>
              <a:rPr lang="en-US" sz="2600"/>
              <a:t>Intersect unit finds matching coordinates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18F400B-6D3E-6B48-A6A4-2AA9DDAAB4ED}"/>
              </a:ext>
            </a:extLst>
          </p:cNvPr>
          <p:cNvSpPr txBox="1"/>
          <p:nvPr/>
        </p:nvSpPr>
        <p:spPr>
          <a:xfrm>
            <a:off x="9456972" y="3917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05283F2-782A-6149-8C63-A619F7AC2258}"/>
              </a:ext>
            </a:extLst>
          </p:cNvPr>
          <p:cNvSpPr txBox="1"/>
          <p:nvPr/>
        </p:nvSpPr>
        <p:spPr>
          <a:xfrm>
            <a:off x="9456972" y="3715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843BB2-2B22-3B4F-A2C6-308F16FFBC1E}"/>
              </a:ext>
            </a:extLst>
          </p:cNvPr>
          <p:cNvSpPr txBox="1"/>
          <p:nvPr/>
        </p:nvSpPr>
        <p:spPr>
          <a:xfrm>
            <a:off x="9456972" y="350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2A8A726-AB9D-DA49-A1CE-599DAF6215E0}"/>
              </a:ext>
            </a:extLst>
          </p:cNvPr>
          <p:cNvSpPr txBox="1"/>
          <p:nvPr/>
        </p:nvSpPr>
        <p:spPr>
          <a:xfrm>
            <a:off x="9456972" y="33005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C3EA111-0DE3-1C45-A7A5-62052A9ACE6C}"/>
              </a:ext>
            </a:extLst>
          </p:cNvPr>
          <p:cNvSpPr txBox="1"/>
          <p:nvPr/>
        </p:nvSpPr>
        <p:spPr>
          <a:xfrm>
            <a:off x="9456972" y="3094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485EB75-9305-5F4E-B667-E0408FD0F704}"/>
              </a:ext>
            </a:extLst>
          </p:cNvPr>
          <p:cNvSpPr txBox="1"/>
          <p:nvPr/>
        </p:nvSpPr>
        <p:spPr>
          <a:xfrm>
            <a:off x="10684906" y="3896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881CADA-261F-9744-8F5D-95AB684165F6}"/>
              </a:ext>
            </a:extLst>
          </p:cNvPr>
          <p:cNvSpPr txBox="1"/>
          <p:nvPr/>
        </p:nvSpPr>
        <p:spPr>
          <a:xfrm>
            <a:off x="10684906" y="3693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C620103-0889-B24E-A37D-9FA5A7305C98}"/>
              </a:ext>
            </a:extLst>
          </p:cNvPr>
          <p:cNvSpPr txBox="1"/>
          <p:nvPr/>
        </p:nvSpPr>
        <p:spPr>
          <a:xfrm>
            <a:off x="10684906" y="3484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4E1A340-AA19-4C44-B950-7A5ECA6F7A48}"/>
              </a:ext>
            </a:extLst>
          </p:cNvPr>
          <p:cNvSpPr txBox="1"/>
          <p:nvPr/>
        </p:nvSpPr>
        <p:spPr>
          <a:xfrm>
            <a:off x="10684906" y="3279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E765B47-8BBB-9343-B9EE-60E556A1341A}"/>
              </a:ext>
            </a:extLst>
          </p:cNvPr>
          <p:cNvSpPr txBox="1"/>
          <p:nvPr/>
        </p:nvSpPr>
        <p:spPr>
          <a:xfrm>
            <a:off x="10684906" y="3073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0165E6B-26FE-BD4E-B1CA-13CB7EB2B162}"/>
              </a:ext>
            </a:extLst>
          </p:cNvPr>
          <p:cNvSpPr txBox="1"/>
          <p:nvPr/>
        </p:nvSpPr>
        <p:spPr>
          <a:xfrm>
            <a:off x="9578456" y="427617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DF508A5-CC48-C94A-B9A4-4139868455AD}"/>
              </a:ext>
            </a:extLst>
          </p:cNvPr>
          <p:cNvSpPr txBox="1"/>
          <p:nvPr/>
        </p:nvSpPr>
        <p:spPr>
          <a:xfrm>
            <a:off x="10110330" y="4711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E57B01-7F58-E549-9A4D-D868F52C1ED7}"/>
              </a:ext>
            </a:extLst>
          </p:cNvPr>
          <p:cNvSpPr/>
          <p:nvPr/>
        </p:nvSpPr>
        <p:spPr>
          <a:xfrm>
            <a:off x="6226319" y="2907512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B61BFD-EE62-E94A-BFD3-8381A4674311}"/>
              </a:ext>
            </a:extLst>
          </p:cNvPr>
          <p:cNvSpPr/>
          <p:nvPr/>
        </p:nvSpPr>
        <p:spPr>
          <a:xfrm>
            <a:off x="6541475" y="2907512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D15D36-CCEB-DC4D-BEC1-EC50B1EA7A71}"/>
              </a:ext>
            </a:extLst>
          </p:cNvPr>
          <p:cNvSpPr/>
          <p:nvPr/>
        </p:nvSpPr>
        <p:spPr>
          <a:xfrm>
            <a:off x="6861515" y="2907512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26F544-1CE5-0840-A787-FFB5AE91062D}"/>
              </a:ext>
            </a:extLst>
          </p:cNvPr>
          <p:cNvSpPr/>
          <p:nvPr/>
        </p:nvSpPr>
        <p:spPr>
          <a:xfrm>
            <a:off x="4918555" y="2873705"/>
            <a:ext cx="1264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Coordinates:</a:t>
            </a:r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B377AC-FDA5-1743-AB56-A4DEC026ADB7}"/>
              </a:ext>
            </a:extLst>
          </p:cNvPr>
          <p:cNvSpPr/>
          <p:nvPr/>
        </p:nvSpPr>
        <p:spPr>
          <a:xfrm>
            <a:off x="6484237" y="2418932"/>
            <a:ext cx="450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 </a:t>
            </a:r>
            <a:endParaRPr lang="en-US" sz="2000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8AC0BEC-19DE-FC4A-95E7-01166C502126}"/>
              </a:ext>
            </a:extLst>
          </p:cNvPr>
          <p:cNvSpPr/>
          <p:nvPr/>
        </p:nvSpPr>
        <p:spPr>
          <a:xfrm>
            <a:off x="7179659" y="2907512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094F6A6-E34A-D94C-9DEA-663EC314820F}"/>
              </a:ext>
            </a:extLst>
          </p:cNvPr>
          <p:cNvSpPr/>
          <p:nvPr/>
        </p:nvSpPr>
        <p:spPr>
          <a:xfrm>
            <a:off x="7499699" y="2907512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6CBE13A-433A-324C-A7B0-4F8551721A25}"/>
              </a:ext>
            </a:extLst>
          </p:cNvPr>
          <p:cNvSpPr/>
          <p:nvPr/>
        </p:nvSpPr>
        <p:spPr>
          <a:xfrm>
            <a:off x="6259773" y="3903311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BA3EB03-DDC0-2245-BF11-66D84C2E2632}"/>
              </a:ext>
            </a:extLst>
          </p:cNvPr>
          <p:cNvSpPr/>
          <p:nvPr/>
        </p:nvSpPr>
        <p:spPr>
          <a:xfrm>
            <a:off x="6572055" y="3903311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8398DED-4FF1-AE4F-8B35-4A33EFFCFE08}"/>
              </a:ext>
            </a:extLst>
          </p:cNvPr>
          <p:cNvSpPr/>
          <p:nvPr/>
        </p:nvSpPr>
        <p:spPr>
          <a:xfrm>
            <a:off x="6892095" y="3903311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8462904-D839-D242-82AE-928A885FE1AF}"/>
              </a:ext>
            </a:extLst>
          </p:cNvPr>
          <p:cNvSpPr/>
          <p:nvPr/>
        </p:nvSpPr>
        <p:spPr>
          <a:xfrm>
            <a:off x="4949135" y="3869504"/>
            <a:ext cx="1264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Coordinates:</a:t>
            </a:r>
            <a:endParaRPr lang="en-US" sz="160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C5D2118-590A-7842-AA4D-F718C22F97F8}"/>
              </a:ext>
            </a:extLst>
          </p:cNvPr>
          <p:cNvSpPr/>
          <p:nvPr/>
        </p:nvSpPr>
        <p:spPr>
          <a:xfrm>
            <a:off x="6551507" y="3464377"/>
            <a:ext cx="450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B</a:t>
            </a:r>
            <a:endParaRPr lang="en-US" sz="200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A619B04-0E7D-134C-89B5-1985AD148F12}"/>
              </a:ext>
            </a:extLst>
          </p:cNvPr>
          <p:cNvSpPr/>
          <p:nvPr/>
        </p:nvSpPr>
        <p:spPr>
          <a:xfrm>
            <a:off x="7210239" y="3903311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5AF851E3-B0B8-5A44-ACB1-18177DB92986}"/>
              </a:ext>
            </a:extLst>
          </p:cNvPr>
          <p:cNvSpPr/>
          <p:nvPr/>
        </p:nvSpPr>
        <p:spPr>
          <a:xfrm>
            <a:off x="7530279" y="3903311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5C342-9AA1-4D4D-B500-6DB0E167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13</a:t>
            </a:fld>
            <a:endParaRPr lang="en-US"/>
          </a:p>
        </p:txBody>
      </p:sp>
      <p:sp>
        <p:nvSpPr>
          <p:cNvPr id="68" name="Pentagon 67">
            <a:extLst>
              <a:ext uri="{FF2B5EF4-FFF2-40B4-BE49-F238E27FC236}">
                <a16:creationId xmlns:a16="http://schemas.microsoft.com/office/drawing/2014/main" id="{57F202FF-BC25-0F40-AD34-29F84EDEE757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69" name="Chevron 68">
            <a:extLst>
              <a:ext uri="{FF2B5EF4-FFF2-40B4-BE49-F238E27FC236}">
                <a16:creationId xmlns:a16="http://schemas.microsoft.com/office/drawing/2014/main" id="{DFB341A1-84BF-4440-9197-47C67D5BBA56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70" name="Chevron 69">
            <a:extLst>
              <a:ext uri="{FF2B5EF4-FFF2-40B4-BE49-F238E27FC236}">
                <a16:creationId xmlns:a16="http://schemas.microsoft.com/office/drawing/2014/main" id="{C1316225-F673-5741-9377-959095840B6D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Hardware Intersection </a:t>
            </a:r>
          </a:p>
        </p:txBody>
      </p:sp>
      <p:sp>
        <p:nvSpPr>
          <p:cNvPr id="72" name="Chevron 71">
            <a:extLst>
              <a:ext uri="{FF2B5EF4-FFF2-40B4-BE49-F238E27FC236}">
                <a16:creationId xmlns:a16="http://schemas.microsoft.com/office/drawing/2014/main" id="{11B460B1-0A9F-294B-853C-D3AB1279B025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F235A14-802E-AA4B-8A52-2FD3FCCD4ACD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01170B-D5E2-A942-A1C5-3CD74D97B80D}"/>
              </a:ext>
            </a:extLst>
          </p:cNvPr>
          <p:cNvSpPr/>
          <p:nvPr/>
        </p:nvSpPr>
        <p:spPr>
          <a:xfrm>
            <a:off x="821406" y="4392877"/>
            <a:ext cx="49760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Current intersection time: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9 cycles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Theoretical lower-bound time: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1 common coordinate -&gt; 1 cycle</a:t>
            </a:r>
          </a:p>
        </p:txBody>
      </p:sp>
    </p:spTree>
    <p:extLst>
      <p:ext uri="{BB962C8B-B14F-4D97-AF65-F5344CB8AC3E}">
        <p14:creationId xmlns:p14="http://schemas.microsoft.com/office/powerpoint/2010/main" val="26819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0078 0.1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00039 0.1069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078 0.131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0039 0.1363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00039 0.166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039 0.1946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026 0.0939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618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7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00117 0.2247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0078 0.1916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0221 0.2217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8" grpId="0"/>
      <p:bldP spid="1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5E8B-4140-C240-9B31-9B4E3BFE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Skip-Based Intersection:</a:t>
            </a:r>
            <a:br>
              <a:rPr lang="en-US"/>
            </a:br>
            <a:r>
              <a:rPr lang="en-US"/>
              <a:t>Optimized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4719-133D-0744-962B-5E04C62C4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4302" cy="2602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/>
              <a:t>Observation: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/>
              <a:t>Consecutive coordinates can be interpreted as a </a:t>
            </a:r>
            <a:r>
              <a:rPr lang="en-US" sz="2200" i="1"/>
              <a:t>range</a:t>
            </a:r>
            <a:r>
              <a:rPr lang="en-US" sz="2200"/>
              <a:t> of ineffectual coordinates in other stream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u="sng">
              <a:sym typeface="Wingdings" panose="05000000000000000000" pitchFamily="2" charset="2"/>
            </a:endParaRPr>
          </a:p>
          <a:p>
            <a:pPr lvl="1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4F5039C-8500-E54E-9D5A-52A79E7F9608}"/>
              </a:ext>
            </a:extLst>
          </p:cNvPr>
          <p:cNvSpPr/>
          <p:nvPr/>
        </p:nvSpPr>
        <p:spPr>
          <a:xfrm>
            <a:off x="4418793" y="3494040"/>
            <a:ext cx="995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/>
              <a:t>Coordinates:</a:t>
            </a:r>
            <a:endParaRPr lang="en-US" sz="12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5D47C43-A1BC-A941-B83B-57A66BCF7468}"/>
              </a:ext>
            </a:extLst>
          </p:cNvPr>
          <p:cNvSpPr/>
          <p:nvPr/>
        </p:nvSpPr>
        <p:spPr>
          <a:xfrm>
            <a:off x="5542946" y="2937471"/>
            <a:ext cx="450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/>
              <a:t>A </a:t>
            </a:r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A80B04-246C-B14D-B6B9-CFAE2C77FECD}"/>
              </a:ext>
            </a:extLst>
          </p:cNvPr>
          <p:cNvSpPr/>
          <p:nvPr/>
        </p:nvSpPr>
        <p:spPr>
          <a:xfrm>
            <a:off x="5591775" y="3771039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EDB4D7-A9C6-3D47-8FF8-9053C5D7DF47}"/>
              </a:ext>
            </a:extLst>
          </p:cNvPr>
          <p:cNvSpPr/>
          <p:nvPr/>
        </p:nvSpPr>
        <p:spPr>
          <a:xfrm>
            <a:off x="5914645" y="3771039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DB38147-22D4-3344-8175-0E1233A92BCB}"/>
              </a:ext>
            </a:extLst>
          </p:cNvPr>
          <p:cNvSpPr/>
          <p:nvPr/>
        </p:nvSpPr>
        <p:spPr>
          <a:xfrm>
            <a:off x="6234859" y="3771039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D869B59-2B08-144E-8F6D-50A56AC91B0A}"/>
              </a:ext>
            </a:extLst>
          </p:cNvPr>
          <p:cNvSpPr/>
          <p:nvPr/>
        </p:nvSpPr>
        <p:spPr>
          <a:xfrm>
            <a:off x="6563658" y="3771039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0F76C65-0CA3-E142-8819-AC8D3D0DFD69}"/>
              </a:ext>
            </a:extLst>
          </p:cNvPr>
          <p:cNvSpPr/>
          <p:nvPr/>
        </p:nvSpPr>
        <p:spPr>
          <a:xfrm>
            <a:off x="6883698" y="3771039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B46D9D-59A6-FA47-B053-95E000095A44}"/>
              </a:ext>
            </a:extLst>
          </p:cNvPr>
          <p:cNvSpPr/>
          <p:nvPr/>
        </p:nvSpPr>
        <p:spPr>
          <a:xfrm>
            <a:off x="5591458" y="3242486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91F6CAE-BFD0-B749-94D1-65CCC3F48F28}"/>
              </a:ext>
            </a:extLst>
          </p:cNvPr>
          <p:cNvSpPr/>
          <p:nvPr/>
        </p:nvSpPr>
        <p:spPr>
          <a:xfrm>
            <a:off x="5914328" y="3242486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5ACD51B-A435-A740-8AC4-5B63B938ECEB}"/>
              </a:ext>
            </a:extLst>
          </p:cNvPr>
          <p:cNvSpPr/>
          <p:nvPr/>
        </p:nvSpPr>
        <p:spPr>
          <a:xfrm>
            <a:off x="6234542" y="3242486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85290C-2710-2045-B983-FBB7B29B0365}"/>
              </a:ext>
            </a:extLst>
          </p:cNvPr>
          <p:cNvSpPr/>
          <p:nvPr/>
        </p:nvSpPr>
        <p:spPr>
          <a:xfrm>
            <a:off x="6563341" y="3242486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463AFEC-7C48-684C-A3E6-C6DBAFC13727}"/>
              </a:ext>
            </a:extLst>
          </p:cNvPr>
          <p:cNvSpPr/>
          <p:nvPr/>
        </p:nvSpPr>
        <p:spPr>
          <a:xfrm>
            <a:off x="6883381" y="3242486"/>
            <a:ext cx="320040" cy="32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8D38E36-66C1-D644-A6E0-F95BA00CA4C6}"/>
              </a:ext>
            </a:extLst>
          </p:cNvPr>
          <p:cNvSpPr/>
          <p:nvPr/>
        </p:nvSpPr>
        <p:spPr>
          <a:xfrm>
            <a:off x="5526125" y="4135039"/>
            <a:ext cx="450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/>
              <a:t>B </a:t>
            </a:r>
            <a:endParaRPr lang="en-US" sz="1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F54E8D-AF53-C74E-9CDC-DA7E6C3FBDBA}"/>
              </a:ext>
            </a:extLst>
          </p:cNvPr>
          <p:cNvSpPr txBox="1"/>
          <p:nvPr/>
        </p:nvSpPr>
        <p:spPr>
          <a:xfrm>
            <a:off x="10333689" y="36311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FA190A-DB88-0C45-8BF9-A5E0E53B16EA}"/>
              </a:ext>
            </a:extLst>
          </p:cNvPr>
          <p:cNvSpPr txBox="1"/>
          <p:nvPr/>
        </p:nvSpPr>
        <p:spPr>
          <a:xfrm>
            <a:off x="10253944" y="3742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B1A2C2-3247-3949-8A59-C5D25B6076D8}"/>
              </a:ext>
            </a:extLst>
          </p:cNvPr>
          <p:cNvSpPr/>
          <p:nvPr/>
        </p:nvSpPr>
        <p:spPr>
          <a:xfrm>
            <a:off x="11341288" y="354533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60FD9E-0A6A-7B45-8688-F3429027CC1A}"/>
              </a:ext>
            </a:extLst>
          </p:cNvPr>
          <p:cNvGrpSpPr/>
          <p:nvPr/>
        </p:nvGrpSpPr>
        <p:grpSpPr>
          <a:xfrm>
            <a:off x="8633511" y="2468680"/>
            <a:ext cx="3181471" cy="2680285"/>
            <a:chOff x="8731964" y="332527"/>
            <a:chExt cx="3181471" cy="268028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B8B14C3-8115-314D-843F-D8241A0AA29F}"/>
                </a:ext>
              </a:extLst>
            </p:cNvPr>
            <p:cNvSpPr/>
            <p:nvPr/>
          </p:nvSpPr>
          <p:spPr>
            <a:xfrm>
              <a:off x="8836760" y="2397910"/>
              <a:ext cx="2951676" cy="5405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13294B"/>
                  </a:solidFill>
                </a:rPr>
                <a:t>Intersect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BC7129F-E0D3-6C4F-AB97-9B952B252C03}"/>
                </a:ext>
              </a:extLst>
            </p:cNvPr>
            <p:cNvSpPr/>
            <p:nvPr/>
          </p:nvSpPr>
          <p:spPr>
            <a:xfrm>
              <a:off x="11035359" y="1327271"/>
              <a:ext cx="755752" cy="7901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>
                  <a:solidFill>
                    <a:srgbClr val="13294B"/>
                  </a:solidFill>
                </a:rPr>
                <a:t>Scanner</a:t>
              </a:r>
            </a:p>
            <a:p>
              <a:pPr algn="ctr"/>
              <a:r>
                <a:rPr lang="en-US">
                  <a:solidFill>
                    <a:srgbClr val="13294B"/>
                  </a:solidFill>
                </a:rPr>
                <a:t>B</a:t>
              </a:r>
              <a:endParaRPr lang="en-US" baseline="-25000">
                <a:solidFill>
                  <a:srgbClr val="13294B"/>
                </a:solidFill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A257CBF-4AD8-9942-B69F-FC5DF5362583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>
              <a:off x="11413234" y="988345"/>
              <a:ext cx="1" cy="33892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CC6FF5E-F967-084B-B1B9-BCEA35495003}"/>
                </a:ext>
              </a:extLst>
            </p:cNvPr>
            <p:cNvSpPr/>
            <p:nvPr/>
          </p:nvSpPr>
          <p:spPr>
            <a:xfrm>
              <a:off x="8839435" y="1327271"/>
              <a:ext cx="745052" cy="7901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>
                  <a:solidFill>
                    <a:srgbClr val="13294B"/>
                  </a:solidFill>
                </a:rPr>
                <a:t>Scanner</a:t>
              </a:r>
            </a:p>
            <a:p>
              <a:pPr algn="ctr"/>
              <a:r>
                <a:rPr lang="en-US">
                  <a:solidFill>
                    <a:srgbClr val="13294B"/>
                  </a:solidFill>
                </a:rPr>
                <a:t>A</a:t>
              </a:r>
              <a:endParaRPr lang="en-US" baseline="-25000">
                <a:solidFill>
                  <a:srgbClr val="13294B"/>
                </a:solidFill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2CFA44B-C362-5445-967D-2178B8A25287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9211961" y="988345"/>
              <a:ext cx="1" cy="33892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2714B74-4932-DB42-9D89-9D0E87039038}"/>
                </a:ext>
              </a:extLst>
            </p:cNvPr>
            <p:cNvSpPr/>
            <p:nvPr/>
          </p:nvSpPr>
          <p:spPr>
            <a:xfrm>
              <a:off x="8839436" y="447773"/>
              <a:ext cx="2951676" cy="5405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13294B"/>
                  </a:solidFill>
                </a:rPr>
                <a:t>Control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3A1B7C8-424C-674D-9F70-FEF5AC5FD690}"/>
                </a:ext>
              </a:extLst>
            </p:cNvPr>
            <p:cNvSpPr/>
            <p:nvPr/>
          </p:nvSpPr>
          <p:spPr>
            <a:xfrm>
              <a:off x="8731964" y="332527"/>
              <a:ext cx="3179467" cy="191132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AC696F6-9534-7A44-AD1C-69FFDA084377}"/>
                </a:ext>
              </a:extLst>
            </p:cNvPr>
            <p:cNvSpPr/>
            <p:nvPr/>
          </p:nvSpPr>
          <p:spPr>
            <a:xfrm>
              <a:off x="8733968" y="2310027"/>
              <a:ext cx="3179467" cy="70278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1EFFE83-DDC0-DE42-9DA4-38266E4A4F60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 flipH="1">
              <a:off x="9207161" y="2117387"/>
              <a:ext cx="4800" cy="2886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0D0A0DE-2FDA-4246-8489-A4B4E5CD9527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11413235" y="2117387"/>
              <a:ext cx="339" cy="27080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loud 93">
            <a:extLst>
              <a:ext uri="{FF2B5EF4-FFF2-40B4-BE49-F238E27FC236}">
                <a16:creationId xmlns:a16="http://schemas.microsoft.com/office/drawing/2014/main" id="{10B1CE6D-9909-9343-AE4F-4A087D7D5F8C}"/>
              </a:ext>
            </a:extLst>
          </p:cNvPr>
          <p:cNvSpPr/>
          <p:nvPr/>
        </p:nvSpPr>
        <p:spPr>
          <a:xfrm>
            <a:off x="11314781" y="3120785"/>
            <a:ext cx="700259" cy="31488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9" name="Cloud 98">
            <a:extLst>
              <a:ext uri="{FF2B5EF4-FFF2-40B4-BE49-F238E27FC236}">
                <a16:creationId xmlns:a16="http://schemas.microsoft.com/office/drawing/2014/main" id="{58A61123-1C74-F04B-A150-DA0AAE6D2528}"/>
              </a:ext>
            </a:extLst>
          </p:cNvPr>
          <p:cNvSpPr/>
          <p:nvPr/>
        </p:nvSpPr>
        <p:spPr>
          <a:xfrm>
            <a:off x="8379006" y="3120785"/>
            <a:ext cx="700259" cy="31488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78BC3C-4E5D-8741-9D53-250711329722}"/>
              </a:ext>
            </a:extLst>
          </p:cNvPr>
          <p:cNvSpPr txBox="1"/>
          <p:nvPr/>
        </p:nvSpPr>
        <p:spPr>
          <a:xfrm>
            <a:off x="10687171" y="406276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24550C-6127-F74F-8A0E-39D88FAF41ED}"/>
              </a:ext>
            </a:extLst>
          </p:cNvPr>
          <p:cNvSpPr txBox="1"/>
          <p:nvPr/>
        </p:nvSpPr>
        <p:spPr>
          <a:xfrm>
            <a:off x="10687171" y="386061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1BDC23-9ECF-5542-B13B-54C09152A42A}"/>
              </a:ext>
            </a:extLst>
          </p:cNvPr>
          <p:cNvSpPr txBox="1"/>
          <p:nvPr/>
        </p:nvSpPr>
        <p:spPr>
          <a:xfrm>
            <a:off x="10687171" y="3650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9066ED-C7FF-F649-8F62-2D809329515B}"/>
              </a:ext>
            </a:extLst>
          </p:cNvPr>
          <p:cNvSpPr txBox="1"/>
          <p:nvPr/>
        </p:nvSpPr>
        <p:spPr>
          <a:xfrm>
            <a:off x="10687171" y="344608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62DB3D-8BAB-6045-AF4F-29F3131BA6FF}"/>
              </a:ext>
            </a:extLst>
          </p:cNvPr>
          <p:cNvSpPr txBox="1"/>
          <p:nvPr/>
        </p:nvSpPr>
        <p:spPr>
          <a:xfrm>
            <a:off x="10687171" y="323998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80990A-3BD9-3549-A068-5AB159BF2625}"/>
              </a:ext>
            </a:extLst>
          </p:cNvPr>
          <p:cNvSpPr txBox="1"/>
          <p:nvPr/>
        </p:nvSpPr>
        <p:spPr>
          <a:xfrm>
            <a:off x="10687171" y="4639246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(5,9)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D215B1-82CD-304B-8ACB-19B7CEC21B19}"/>
              </a:ext>
            </a:extLst>
          </p:cNvPr>
          <p:cNvSpPr txBox="1"/>
          <p:nvPr/>
        </p:nvSpPr>
        <p:spPr>
          <a:xfrm>
            <a:off x="9452270" y="405270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0A65FF-A755-E547-AF4F-0110E4D52BA4}"/>
              </a:ext>
            </a:extLst>
          </p:cNvPr>
          <p:cNvSpPr txBox="1"/>
          <p:nvPr/>
        </p:nvSpPr>
        <p:spPr>
          <a:xfrm>
            <a:off x="9452270" y="385055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672EBB-870F-FE47-802B-27B68F89FC38}"/>
              </a:ext>
            </a:extLst>
          </p:cNvPr>
          <p:cNvSpPr txBox="1"/>
          <p:nvPr/>
        </p:nvSpPr>
        <p:spPr>
          <a:xfrm>
            <a:off x="9452270" y="364072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5F45F6-7107-9449-9D0D-203FCF73146F}"/>
              </a:ext>
            </a:extLst>
          </p:cNvPr>
          <p:cNvSpPr txBox="1"/>
          <p:nvPr/>
        </p:nvSpPr>
        <p:spPr>
          <a:xfrm>
            <a:off x="9452270" y="343602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B76B33-6BA5-C94E-944C-ECFAEC519B6F}"/>
              </a:ext>
            </a:extLst>
          </p:cNvPr>
          <p:cNvSpPr txBox="1"/>
          <p:nvPr/>
        </p:nvSpPr>
        <p:spPr>
          <a:xfrm>
            <a:off x="9452270" y="322992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08485-63C1-394D-A592-EF112351FFF2}"/>
              </a:ext>
            </a:extLst>
          </p:cNvPr>
          <p:cNvSpPr txBox="1"/>
          <p:nvPr/>
        </p:nvSpPr>
        <p:spPr>
          <a:xfrm>
            <a:off x="9573754" y="441160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61B85A-8B10-5F46-85D1-23F10AD122C9}"/>
              </a:ext>
            </a:extLst>
          </p:cNvPr>
          <p:cNvSpPr txBox="1"/>
          <p:nvPr/>
        </p:nvSpPr>
        <p:spPr>
          <a:xfrm>
            <a:off x="9273898" y="462487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(1,5)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BB1F515C-0734-5B44-8984-490C5EF409AA}"/>
              </a:ext>
            </a:extLst>
          </p:cNvPr>
          <p:cNvSpPr txBox="1">
            <a:spLocks/>
          </p:cNvSpPr>
          <p:nvPr/>
        </p:nvSpPr>
        <p:spPr>
          <a:xfrm>
            <a:off x="771259" y="4187521"/>
            <a:ext cx="7647928" cy="221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E84A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Solution:</a:t>
            </a:r>
          </a:p>
          <a:p>
            <a:pPr lvl="1"/>
            <a:r>
              <a:rPr lang="en-US" sz="2200" b="1">
                <a:sym typeface="Wingdings" panose="05000000000000000000" pitchFamily="2" charset="2"/>
              </a:rPr>
              <a:t>Iterate both A and B.</a:t>
            </a:r>
          </a:p>
          <a:p>
            <a:pPr lvl="1"/>
            <a:r>
              <a:rPr lang="en-US" sz="2200">
                <a:sym typeface="Wingdings" panose="05000000000000000000" pitchFamily="2" charset="2"/>
              </a:rPr>
              <a:t>Propagate </a:t>
            </a:r>
            <a:r>
              <a:rPr lang="en-US" sz="2200" b="1">
                <a:sym typeface="Wingdings" panose="05000000000000000000" pitchFamily="2" charset="2"/>
              </a:rPr>
              <a:t>Skip(begin, end) </a:t>
            </a:r>
            <a:r>
              <a:rPr lang="en-US" sz="2200">
                <a:sym typeface="Wingdings" panose="05000000000000000000" pitchFamily="2" charset="2"/>
              </a:rPr>
              <a:t>signals all-to-all</a:t>
            </a:r>
          </a:p>
          <a:p>
            <a:pPr lvl="1"/>
            <a:r>
              <a:rPr lang="en-US" sz="2200" u="sng">
                <a:sym typeface="Wingdings" panose="05000000000000000000" pitchFamily="2" charset="2"/>
              </a:rPr>
              <a:t>Skip() jumps stream ahead in its iteration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973EF-4E80-9F4D-9411-35A4A3B9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14</a:t>
            </a:fld>
            <a:endParaRPr lang="en-US"/>
          </a:p>
        </p:txBody>
      </p:sp>
      <p:pic>
        <p:nvPicPr>
          <p:cNvPr id="90" name="Graphic 89" descr="Close">
            <a:extLst>
              <a:ext uri="{FF2B5EF4-FFF2-40B4-BE49-F238E27FC236}">
                <a16:creationId xmlns:a16="http://schemas.microsoft.com/office/drawing/2014/main" id="{F9BF5F3D-223F-CB4B-8144-0A0D4F168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0564" y="3699278"/>
            <a:ext cx="456282" cy="456282"/>
          </a:xfrm>
          <a:prstGeom prst="rect">
            <a:avLst/>
          </a:prstGeom>
        </p:spPr>
      </p:pic>
      <p:pic>
        <p:nvPicPr>
          <p:cNvPr id="91" name="Graphic 90" descr="Close">
            <a:extLst>
              <a:ext uri="{FF2B5EF4-FFF2-40B4-BE49-F238E27FC236}">
                <a16:creationId xmlns:a16="http://schemas.microsoft.com/office/drawing/2014/main" id="{409EDD60-F322-DC4B-9AF6-54B0657D2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6233" y="3699278"/>
            <a:ext cx="456282" cy="456282"/>
          </a:xfrm>
          <a:prstGeom prst="rect">
            <a:avLst/>
          </a:prstGeom>
        </p:spPr>
      </p:pic>
      <p:pic>
        <p:nvPicPr>
          <p:cNvPr id="93" name="Graphic 92" descr="Close">
            <a:extLst>
              <a:ext uri="{FF2B5EF4-FFF2-40B4-BE49-F238E27FC236}">
                <a16:creationId xmlns:a16="http://schemas.microsoft.com/office/drawing/2014/main" id="{7C121AC5-EBBC-2E43-9209-660DE2B48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2690" y="3699278"/>
            <a:ext cx="456282" cy="45628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2783BE5-ED82-5646-8D16-77E84C86E935}"/>
              </a:ext>
            </a:extLst>
          </p:cNvPr>
          <p:cNvGrpSpPr/>
          <p:nvPr/>
        </p:nvGrpSpPr>
        <p:grpSpPr>
          <a:xfrm>
            <a:off x="6143490" y="3166974"/>
            <a:ext cx="1117758" cy="456282"/>
            <a:chOff x="6143490" y="3166974"/>
            <a:chExt cx="1117758" cy="456282"/>
          </a:xfrm>
        </p:grpSpPr>
        <p:pic>
          <p:nvPicPr>
            <p:cNvPr id="95" name="Graphic 94" descr="Close">
              <a:extLst>
                <a:ext uri="{FF2B5EF4-FFF2-40B4-BE49-F238E27FC236}">
                  <a16:creationId xmlns:a16="http://schemas.microsoft.com/office/drawing/2014/main" id="{92A1A3AF-E61E-0E4A-86F4-66E308A13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43490" y="3166974"/>
              <a:ext cx="456282" cy="456282"/>
            </a:xfrm>
            <a:prstGeom prst="rect">
              <a:avLst/>
            </a:prstGeom>
          </p:spPr>
        </p:pic>
        <p:pic>
          <p:nvPicPr>
            <p:cNvPr id="97" name="Graphic 96" descr="Close">
              <a:extLst>
                <a:ext uri="{FF2B5EF4-FFF2-40B4-BE49-F238E27FC236}">
                  <a16:creationId xmlns:a16="http://schemas.microsoft.com/office/drawing/2014/main" id="{86C7239A-D56E-7840-A60C-4F5B52CEA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86224" y="3166974"/>
              <a:ext cx="456282" cy="456282"/>
            </a:xfrm>
            <a:prstGeom prst="rect">
              <a:avLst/>
            </a:prstGeom>
          </p:spPr>
        </p:pic>
        <p:pic>
          <p:nvPicPr>
            <p:cNvPr id="98" name="Graphic 97" descr="Close">
              <a:extLst>
                <a:ext uri="{FF2B5EF4-FFF2-40B4-BE49-F238E27FC236}">
                  <a16:creationId xmlns:a16="http://schemas.microsoft.com/office/drawing/2014/main" id="{DD04D1A5-8B98-C642-A735-E20919AAF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4966" y="3166974"/>
              <a:ext cx="456282" cy="456282"/>
            </a:xfrm>
            <a:prstGeom prst="rect">
              <a:avLst/>
            </a:prstGeom>
          </p:spPr>
        </p:pic>
      </p:grp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DB994A0B-B402-2147-B811-0C9FD557D730}"/>
              </a:ext>
            </a:extLst>
          </p:cNvPr>
          <p:cNvCxnSpPr>
            <a:cxnSpLocks/>
            <a:stCxn id="65" idx="2"/>
            <a:endCxn id="67" idx="0"/>
          </p:cNvCxnSpPr>
          <p:nvPr/>
        </p:nvCxnSpPr>
        <p:spPr>
          <a:xfrm rot="5400000" flipH="1">
            <a:off x="9819087" y="2757845"/>
            <a:ext cx="790116" cy="2201274"/>
          </a:xfrm>
          <a:prstGeom prst="bentConnector5">
            <a:avLst>
              <a:gd name="adj1" fmla="val -28932"/>
              <a:gd name="adj2" fmla="val 50122"/>
              <a:gd name="adj3" fmla="val 128932"/>
            </a:avLst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730D00CC-D86B-B243-857E-DEB9A8CDF517}"/>
              </a:ext>
            </a:extLst>
          </p:cNvPr>
          <p:cNvCxnSpPr>
            <a:cxnSpLocks/>
            <a:stCxn id="67" idx="2"/>
            <a:endCxn id="65" idx="0"/>
          </p:cNvCxnSpPr>
          <p:nvPr/>
        </p:nvCxnSpPr>
        <p:spPr>
          <a:xfrm rot="5400000" flipH="1" flipV="1">
            <a:off x="9819087" y="2757845"/>
            <a:ext cx="790116" cy="2201274"/>
          </a:xfrm>
          <a:prstGeom prst="bentConnector5">
            <a:avLst>
              <a:gd name="adj1" fmla="val -12858"/>
              <a:gd name="adj2" fmla="val 38916"/>
              <a:gd name="adj3" fmla="val 119288"/>
            </a:avLst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26204FE-8CC3-B146-97AF-F0EE901D169E}"/>
              </a:ext>
            </a:extLst>
          </p:cNvPr>
          <p:cNvSpPr txBox="1"/>
          <p:nvPr/>
        </p:nvSpPr>
        <p:spPr>
          <a:xfrm>
            <a:off x="10069714" y="529669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Pentagon 60">
            <a:extLst>
              <a:ext uri="{FF2B5EF4-FFF2-40B4-BE49-F238E27FC236}">
                <a16:creationId xmlns:a16="http://schemas.microsoft.com/office/drawing/2014/main" id="{7DD5D809-8931-2B49-A91A-33785F1BFDBC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62" name="Chevron 61">
            <a:extLst>
              <a:ext uri="{FF2B5EF4-FFF2-40B4-BE49-F238E27FC236}">
                <a16:creationId xmlns:a16="http://schemas.microsoft.com/office/drawing/2014/main" id="{E16444EF-CFE4-6A42-8AAF-7DD9A26B127E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63" name="Chevron 62">
            <a:extLst>
              <a:ext uri="{FF2B5EF4-FFF2-40B4-BE49-F238E27FC236}">
                <a16:creationId xmlns:a16="http://schemas.microsoft.com/office/drawing/2014/main" id="{2227BA34-7D10-DE4D-8369-21B4B604B069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Hardware Intersection </a:t>
            </a:r>
          </a:p>
        </p:txBody>
      </p:sp>
      <p:sp>
        <p:nvSpPr>
          <p:cNvPr id="92" name="Chevron 91">
            <a:extLst>
              <a:ext uri="{FF2B5EF4-FFF2-40B4-BE49-F238E27FC236}">
                <a16:creationId xmlns:a16="http://schemas.microsoft.com/office/drawing/2014/main" id="{FA4299C9-FABA-F749-8299-5634347F1974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1F189A67-EE74-9E44-BD46-496B0A7FE85B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9949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36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36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36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D36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0648 L 0.17487 -0.22662 " pathEditMode="relative" ptsTypes="AA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177 -0.22129 " pathEditMode="relative" ptsTypes="AA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9" grpId="0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45" grpId="0"/>
      <p:bldP spid="45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43" grpId="0"/>
      <p:bldP spid="43" grpId="1"/>
      <p:bldP spid="55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F0B2D8-F2AA-4B33-B89D-BD0A9FCE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2543334"/>
            <a:ext cx="11084560" cy="177133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Extensor: Accelerator based on </a:t>
            </a:r>
            <a:br>
              <a:rPr lang="en-US" sz="5200">
                <a:solidFill>
                  <a:schemeClr val="tx2"/>
                </a:solidFill>
              </a:rPr>
            </a:br>
            <a:r>
              <a:rPr lang="en-US" sz="5200">
                <a:solidFill>
                  <a:schemeClr val="tx2"/>
                </a:solidFill>
              </a:rPr>
              <a:t>Hierarchical Intersection</a:t>
            </a:r>
          </a:p>
        </p:txBody>
      </p:sp>
    </p:spTree>
    <p:extLst>
      <p:ext uri="{BB962C8B-B14F-4D97-AF65-F5344CB8AC3E}">
        <p14:creationId xmlns:p14="http://schemas.microsoft.com/office/powerpoint/2010/main" val="7650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936F-9A66-E645-94C8-258001CA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err="1"/>
              <a:t>ExTensor</a:t>
            </a:r>
            <a:r>
              <a:rPr lang="en-US"/>
              <a:t> Architecture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884DB-F326-4E43-BFAC-19EEDA7B5E57}"/>
              </a:ext>
            </a:extLst>
          </p:cNvPr>
          <p:cNvSpPr/>
          <p:nvPr/>
        </p:nvSpPr>
        <p:spPr>
          <a:xfrm>
            <a:off x="6096000" y="2081857"/>
            <a:ext cx="2121966" cy="4708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13294B"/>
                </a:solidFill>
              </a:rPr>
              <a:t>DRAM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53413-1799-0E4F-B31C-3994050C0CC9}"/>
              </a:ext>
            </a:extLst>
          </p:cNvPr>
          <p:cNvSpPr/>
          <p:nvPr/>
        </p:nvSpPr>
        <p:spPr>
          <a:xfrm>
            <a:off x="5961908" y="2694454"/>
            <a:ext cx="2380232" cy="3376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11B535-F2EC-5A41-8C45-3B7F245FD928}"/>
              </a:ext>
            </a:extLst>
          </p:cNvPr>
          <p:cNvSpPr/>
          <p:nvPr/>
        </p:nvSpPr>
        <p:spPr>
          <a:xfrm>
            <a:off x="6421029" y="5659032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02B4482-748F-7A46-A023-BA0A3E0B26C1}"/>
              </a:ext>
            </a:extLst>
          </p:cNvPr>
          <p:cNvSpPr/>
          <p:nvPr/>
        </p:nvSpPr>
        <p:spPr>
          <a:xfrm>
            <a:off x="7004395" y="5659032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A238846-77B2-244D-8C7D-701C58E74F14}"/>
              </a:ext>
            </a:extLst>
          </p:cNvPr>
          <p:cNvSpPr/>
          <p:nvPr/>
        </p:nvSpPr>
        <p:spPr>
          <a:xfrm>
            <a:off x="7587760" y="5659032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A929D7-8E7F-8741-8BA7-B629434CA62B}"/>
              </a:ext>
            </a:extLst>
          </p:cNvPr>
          <p:cNvSpPr/>
          <p:nvPr/>
        </p:nvSpPr>
        <p:spPr>
          <a:xfrm>
            <a:off x="6408466" y="5230301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6BF2AC-36B5-AE43-AB87-1A2E6E30E79A}"/>
              </a:ext>
            </a:extLst>
          </p:cNvPr>
          <p:cNvSpPr/>
          <p:nvPr/>
        </p:nvSpPr>
        <p:spPr>
          <a:xfrm>
            <a:off x="6991832" y="5230301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BD90CE-990D-2B45-A45D-91761034D4B7}"/>
              </a:ext>
            </a:extLst>
          </p:cNvPr>
          <p:cNvSpPr/>
          <p:nvPr/>
        </p:nvSpPr>
        <p:spPr>
          <a:xfrm>
            <a:off x="7575197" y="5230301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2527FB7-37DD-9F4D-A705-A2559E9E82BD}"/>
              </a:ext>
            </a:extLst>
          </p:cNvPr>
          <p:cNvSpPr/>
          <p:nvPr/>
        </p:nvSpPr>
        <p:spPr>
          <a:xfrm>
            <a:off x="6408466" y="4790388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4234786-ABBF-EE42-B934-F48377679174}"/>
              </a:ext>
            </a:extLst>
          </p:cNvPr>
          <p:cNvSpPr/>
          <p:nvPr/>
        </p:nvSpPr>
        <p:spPr>
          <a:xfrm>
            <a:off x="6991832" y="4790388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E85441-5DDF-5446-8C04-84458C031D34}"/>
              </a:ext>
            </a:extLst>
          </p:cNvPr>
          <p:cNvSpPr/>
          <p:nvPr/>
        </p:nvSpPr>
        <p:spPr>
          <a:xfrm>
            <a:off x="7575197" y="4790388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60091E6-7158-7D49-8761-7A88687803C4}"/>
              </a:ext>
            </a:extLst>
          </p:cNvPr>
          <p:cNvSpPr/>
          <p:nvPr/>
        </p:nvSpPr>
        <p:spPr>
          <a:xfrm>
            <a:off x="6402883" y="4356066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DFF8463-24A5-2640-AA6D-1E989F24EFC8}"/>
              </a:ext>
            </a:extLst>
          </p:cNvPr>
          <p:cNvSpPr/>
          <p:nvPr/>
        </p:nvSpPr>
        <p:spPr>
          <a:xfrm>
            <a:off x="6986249" y="4356066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195403D-EC5E-CB46-A476-01451121B7B4}"/>
              </a:ext>
            </a:extLst>
          </p:cNvPr>
          <p:cNvSpPr/>
          <p:nvPr/>
        </p:nvSpPr>
        <p:spPr>
          <a:xfrm>
            <a:off x="7569614" y="4356066"/>
            <a:ext cx="320040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F24F1FB-3FA2-984F-B839-27065B8BA1B6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6741069" y="5819052"/>
            <a:ext cx="2633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C6B9FE-C784-B64A-8BBD-60B47C8E0C6B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6728506" y="5390321"/>
            <a:ext cx="2633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1B1AF88-1915-4845-A0B0-FD4EE010B301}"/>
              </a:ext>
            </a:extLst>
          </p:cNvPr>
          <p:cNvCxnSpPr>
            <a:cxnSpLocks/>
            <a:stCxn id="61" idx="3"/>
            <a:endCxn id="62" idx="1"/>
          </p:cNvCxnSpPr>
          <p:nvPr/>
        </p:nvCxnSpPr>
        <p:spPr>
          <a:xfrm>
            <a:off x="6728506" y="4950408"/>
            <a:ext cx="2633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27EF6D-4E4D-4840-8791-703BD6326E3A}"/>
              </a:ext>
            </a:extLst>
          </p:cNvPr>
          <p:cNvCxnSpPr>
            <a:cxnSpLocks/>
            <a:stCxn id="64" idx="3"/>
            <a:endCxn id="65" idx="1"/>
          </p:cNvCxnSpPr>
          <p:nvPr/>
        </p:nvCxnSpPr>
        <p:spPr>
          <a:xfrm>
            <a:off x="6722923" y="4516086"/>
            <a:ext cx="2633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46A2E7F-AC20-AF43-BEAA-ADAB8F6BEF60}"/>
              </a:ext>
            </a:extLst>
          </p:cNvPr>
          <p:cNvCxnSpPr>
            <a:cxnSpLocks/>
            <a:stCxn id="65" idx="3"/>
            <a:endCxn id="66" idx="1"/>
          </p:cNvCxnSpPr>
          <p:nvPr/>
        </p:nvCxnSpPr>
        <p:spPr>
          <a:xfrm>
            <a:off x="7306289" y="4516086"/>
            <a:ext cx="26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BA4316-CA96-CD4D-AEBD-11F4BD525D05}"/>
              </a:ext>
            </a:extLst>
          </p:cNvPr>
          <p:cNvCxnSpPr>
            <a:cxnSpLocks/>
            <a:stCxn id="62" idx="3"/>
            <a:endCxn id="63" idx="1"/>
          </p:cNvCxnSpPr>
          <p:nvPr/>
        </p:nvCxnSpPr>
        <p:spPr>
          <a:xfrm>
            <a:off x="7311872" y="4950408"/>
            <a:ext cx="26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187938C-6E90-5E41-809C-A31EE75E9006}"/>
              </a:ext>
            </a:extLst>
          </p:cNvPr>
          <p:cNvCxnSpPr>
            <a:cxnSpLocks/>
            <a:stCxn id="59" idx="3"/>
            <a:endCxn id="60" idx="1"/>
          </p:cNvCxnSpPr>
          <p:nvPr/>
        </p:nvCxnSpPr>
        <p:spPr>
          <a:xfrm>
            <a:off x="7311872" y="5390321"/>
            <a:ext cx="26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34C6319-11F0-9F45-893A-E52E142967E7}"/>
              </a:ext>
            </a:extLst>
          </p:cNvPr>
          <p:cNvCxnSpPr>
            <a:cxnSpLocks/>
            <a:stCxn id="56" idx="3"/>
            <a:endCxn id="57" idx="1"/>
          </p:cNvCxnSpPr>
          <p:nvPr/>
        </p:nvCxnSpPr>
        <p:spPr>
          <a:xfrm>
            <a:off x="7324435" y="5819052"/>
            <a:ext cx="26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7317A40-DEB2-0E4E-9D51-02C433F4CF50}"/>
              </a:ext>
            </a:extLst>
          </p:cNvPr>
          <p:cNvCxnSpPr>
            <a:cxnSpLocks/>
          </p:cNvCxnSpPr>
          <p:nvPr/>
        </p:nvCxnSpPr>
        <p:spPr>
          <a:xfrm flipV="1">
            <a:off x="7427971" y="4130130"/>
            <a:ext cx="0" cy="1796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7560F51-8EC0-BE4B-A792-164A9F6B45D1}"/>
              </a:ext>
            </a:extLst>
          </p:cNvPr>
          <p:cNvCxnSpPr>
            <a:cxnSpLocks/>
          </p:cNvCxnSpPr>
          <p:nvPr/>
        </p:nvCxnSpPr>
        <p:spPr>
          <a:xfrm flipV="1">
            <a:off x="6868395" y="4110845"/>
            <a:ext cx="0" cy="1816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A35F1F4-9B17-3F48-A1FB-7AE2997CE50D}"/>
              </a:ext>
            </a:extLst>
          </p:cNvPr>
          <p:cNvCxnSpPr>
            <a:cxnSpLocks/>
          </p:cNvCxnSpPr>
          <p:nvPr/>
        </p:nvCxnSpPr>
        <p:spPr>
          <a:xfrm>
            <a:off x="6868395" y="4130130"/>
            <a:ext cx="5595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7329AE3-2AB3-B04E-94B0-5DA83CCBA563}"/>
              </a:ext>
            </a:extLst>
          </p:cNvPr>
          <p:cNvSpPr/>
          <p:nvPr/>
        </p:nvSpPr>
        <p:spPr>
          <a:xfrm>
            <a:off x="6400704" y="3071236"/>
            <a:ext cx="1502417" cy="683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>
                <a:solidFill>
                  <a:srgbClr val="13294B"/>
                </a:solidFill>
              </a:rPr>
              <a:t>Last Level Buffer (LLB)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5B890D1-3C54-5347-9446-59D0A06E8A01}"/>
              </a:ext>
            </a:extLst>
          </p:cNvPr>
          <p:cNvCxnSpPr>
            <a:cxnSpLocks/>
            <a:stCxn id="7" idx="2"/>
            <a:endCxn id="101" idx="0"/>
          </p:cNvCxnSpPr>
          <p:nvPr/>
        </p:nvCxnSpPr>
        <p:spPr>
          <a:xfrm flipH="1">
            <a:off x="7151913" y="2552702"/>
            <a:ext cx="5070" cy="5185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7ECD42A-5A60-BC4D-82A4-A234441F9034}"/>
              </a:ext>
            </a:extLst>
          </p:cNvPr>
          <p:cNvCxnSpPr>
            <a:cxnSpLocks/>
            <a:stCxn id="101" idx="2"/>
          </p:cNvCxnSpPr>
          <p:nvPr/>
        </p:nvCxnSpPr>
        <p:spPr>
          <a:xfrm>
            <a:off x="7151913" y="3755069"/>
            <a:ext cx="2535" cy="375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AD1C1C-8B8F-EF40-83B7-E5EEDB3C84ED}"/>
              </a:ext>
            </a:extLst>
          </p:cNvPr>
          <p:cNvGrpSpPr/>
          <p:nvPr/>
        </p:nvGrpSpPr>
        <p:grpSpPr>
          <a:xfrm>
            <a:off x="4174438" y="4068338"/>
            <a:ext cx="2587669" cy="1745437"/>
            <a:chOff x="3129637" y="4021684"/>
            <a:chExt cx="2587669" cy="17454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5094C64-FBA3-1B46-A5EB-9AA3870E32AE}"/>
                </a:ext>
              </a:extLst>
            </p:cNvPr>
            <p:cNvSpPr/>
            <p:nvPr/>
          </p:nvSpPr>
          <p:spPr>
            <a:xfrm>
              <a:off x="5305826" y="5133234"/>
              <a:ext cx="411480" cy="411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D33E09AF-34F9-9D48-92E8-B429BC0D8F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602" y="4760348"/>
              <a:ext cx="1146226" cy="37288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1E7DA8EE-06F6-6E40-840A-7B4C832B41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9602" y="5565344"/>
              <a:ext cx="1133430" cy="18889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8CEAFB-BBFC-E94A-95F9-501C9DCC02F8}"/>
                </a:ext>
              </a:extLst>
            </p:cNvPr>
            <p:cNvSpPr txBox="1"/>
            <p:nvPr/>
          </p:nvSpPr>
          <p:spPr>
            <a:xfrm>
              <a:off x="3129637" y="4021684"/>
              <a:ext cx="13584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PEs</a:t>
              </a:r>
              <a:r>
                <a:rPr lang="en-US" sz="1400"/>
                <a:t>:</a:t>
              </a:r>
            </a:p>
            <a:p>
              <a:r>
                <a:rPr lang="en-US" sz="1400"/>
                <a:t>PE buffer</a:t>
              </a:r>
            </a:p>
            <a:p>
              <a:r>
                <a:rPr lang="en-US" sz="1400" err="1"/>
                <a:t>datapath</a:t>
              </a:r>
              <a:endParaRPr lang="en-US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18ACC77-5D0F-C14F-A1BC-2E75D9246FD0}"/>
                </a:ext>
              </a:extLst>
            </p:cNvPr>
            <p:cNvGrpSpPr/>
            <p:nvPr/>
          </p:nvGrpSpPr>
          <p:grpSpPr>
            <a:xfrm>
              <a:off x="3168671" y="4760349"/>
              <a:ext cx="983853" cy="1006772"/>
              <a:chOff x="7439561" y="4964903"/>
              <a:chExt cx="983853" cy="1006772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640D4EEA-A5C6-F542-BF7E-6EC90882696A}"/>
                  </a:ext>
                </a:extLst>
              </p:cNvPr>
              <p:cNvSpPr/>
              <p:nvPr/>
            </p:nvSpPr>
            <p:spPr>
              <a:xfrm>
                <a:off x="7439561" y="4964903"/>
                <a:ext cx="983853" cy="10067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F5D6DC6-4D49-1846-9089-A35CAE2F65B5}"/>
                  </a:ext>
                </a:extLst>
              </p:cNvPr>
              <p:cNvSpPr/>
              <p:nvPr/>
            </p:nvSpPr>
            <p:spPr>
              <a:xfrm>
                <a:off x="7570393" y="5025115"/>
                <a:ext cx="274320" cy="2743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D4E2D0D-D279-FC4B-8CBD-6792C9EB91B8}"/>
                  </a:ext>
                </a:extLst>
              </p:cNvPr>
              <p:cNvSpPr/>
              <p:nvPr/>
            </p:nvSpPr>
            <p:spPr>
              <a:xfrm>
                <a:off x="7919759" y="5021911"/>
                <a:ext cx="274320" cy="2743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31678F6-5205-E342-819A-CA8C99067DE9}"/>
                  </a:ext>
                </a:extLst>
              </p:cNvPr>
              <p:cNvSpPr/>
              <p:nvPr/>
            </p:nvSpPr>
            <p:spPr>
              <a:xfrm>
                <a:off x="7922624" y="5370310"/>
                <a:ext cx="274320" cy="2743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>
                    <a:solidFill>
                      <a:schemeClr val="tx1"/>
                    </a:solidFill>
                  </a:rPr>
                  <a:t>|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838E0E-845A-EE41-8BEC-9FC3569517B8}"/>
                  </a:ext>
                </a:extLst>
              </p:cNvPr>
              <p:cNvSpPr/>
              <p:nvPr/>
            </p:nvSpPr>
            <p:spPr>
              <a:xfrm>
                <a:off x="7568410" y="5370310"/>
                <a:ext cx="274320" cy="2743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&amp;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38F5DC-9526-044E-A1A0-892D62B6D55F}"/>
                  </a:ext>
                </a:extLst>
              </p:cNvPr>
              <p:cNvSpPr/>
              <p:nvPr/>
            </p:nvSpPr>
            <p:spPr>
              <a:xfrm>
                <a:off x="7486879" y="5705099"/>
                <a:ext cx="866482" cy="2276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buffer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D545CA-AA2D-924D-AE5A-ED45E701E139}"/>
              </a:ext>
            </a:extLst>
          </p:cNvPr>
          <p:cNvGrpSpPr/>
          <p:nvPr/>
        </p:nvGrpSpPr>
        <p:grpSpPr>
          <a:xfrm>
            <a:off x="5953820" y="4222791"/>
            <a:ext cx="2183269" cy="1820152"/>
            <a:chOff x="8803467" y="3857048"/>
            <a:chExt cx="2183269" cy="1820152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886FAAF-9C0C-5C48-B125-B2355742E45B}"/>
                </a:ext>
              </a:extLst>
            </p:cNvPr>
            <p:cNvSpPr txBox="1"/>
            <p:nvPr/>
          </p:nvSpPr>
          <p:spPr>
            <a:xfrm rot="16200000">
              <a:off x="8530956" y="4133189"/>
              <a:ext cx="883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PE Array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DF69BF-EAEB-9F48-A66F-A590A5384176}"/>
                </a:ext>
              </a:extLst>
            </p:cNvPr>
            <p:cNvSpPr/>
            <p:nvPr/>
          </p:nvSpPr>
          <p:spPr>
            <a:xfrm>
              <a:off x="9113700" y="3857048"/>
              <a:ext cx="1873036" cy="1820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413AAF-6767-734B-BE7C-DFC8745144EA}"/>
              </a:ext>
            </a:extLst>
          </p:cNvPr>
          <p:cNvGrpSpPr/>
          <p:nvPr/>
        </p:nvGrpSpPr>
        <p:grpSpPr>
          <a:xfrm>
            <a:off x="4595182" y="2552702"/>
            <a:ext cx="2470598" cy="458904"/>
            <a:chOff x="7282674" y="2186959"/>
            <a:chExt cx="2470598" cy="45890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22AA74E-716A-A94E-989E-F9ACD22DFDE4}"/>
                </a:ext>
              </a:extLst>
            </p:cNvPr>
            <p:cNvSpPr/>
            <p:nvPr/>
          </p:nvSpPr>
          <p:spPr>
            <a:xfrm>
              <a:off x="9250352" y="2423826"/>
              <a:ext cx="502920" cy="170291"/>
            </a:xfrm>
            <a:prstGeom prst="rect">
              <a:avLst/>
            </a:prstGeom>
            <a:pattFill prst="wave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D6F0EF93-039A-8B4E-B934-D6778B2F9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1657" y="2186961"/>
              <a:ext cx="0" cy="2368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A2E6138-1F94-A340-827D-36CCB90D1411}"/>
                </a:ext>
              </a:extLst>
            </p:cNvPr>
            <p:cNvCxnSpPr>
              <a:cxnSpLocks/>
            </p:cNvCxnSpPr>
            <p:nvPr/>
          </p:nvCxnSpPr>
          <p:spPr>
            <a:xfrm>
              <a:off x="9390907" y="2186959"/>
              <a:ext cx="0" cy="2368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510E6D7-9312-FA44-AC27-E5DC9C2E1F76}"/>
                </a:ext>
              </a:extLst>
            </p:cNvPr>
            <p:cNvCxnSpPr>
              <a:cxnSpLocks/>
            </p:cNvCxnSpPr>
            <p:nvPr/>
          </p:nvCxnSpPr>
          <p:spPr>
            <a:xfrm>
              <a:off x="8333653" y="2494492"/>
              <a:ext cx="899677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818C397-84C4-D640-8A6B-9699111233CD}"/>
                </a:ext>
              </a:extLst>
            </p:cNvPr>
            <p:cNvSpPr txBox="1"/>
            <p:nvPr/>
          </p:nvSpPr>
          <p:spPr>
            <a:xfrm>
              <a:off x="7282674" y="2338086"/>
              <a:ext cx="1221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 Scanners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643FC1D-DABE-094C-B241-A0A3DF9FA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3794880" cy="4909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/>
              <a:t>Two levels of buffering </a:t>
            </a:r>
          </a:p>
          <a:p>
            <a:pPr lvl="1"/>
            <a:r>
              <a:rPr lang="en-US" sz="2200"/>
              <a:t>Last Level Buffer (LLB) </a:t>
            </a:r>
          </a:p>
          <a:p>
            <a:pPr lvl="1"/>
            <a:r>
              <a:rPr lang="en-US" sz="2200"/>
              <a:t>PE buffer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/>
              <a:t>Scanners</a:t>
            </a:r>
          </a:p>
          <a:p>
            <a:pPr lvl="1"/>
            <a:r>
              <a:rPr lang="en-US" sz="2200"/>
              <a:t>Dataflow</a:t>
            </a:r>
          </a:p>
          <a:p>
            <a:pPr lvl="1"/>
            <a:r>
              <a:rPr lang="en-US" sz="2200"/>
              <a:t>Tensor kernel</a:t>
            </a:r>
          </a:p>
          <a:p>
            <a:pPr lvl="1"/>
            <a:r>
              <a:rPr lang="en-US" sz="2200"/>
              <a:t>Representation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C6F1B-CF28-7449-A840-34B1FE81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16</a:t>
            </a:fld>
            <a:endParaRPr lang="en-US"/>
          </a:p>
        </p:txBody>
      </p:sp>
      <p:sp>
        <p:nvSpPr>
          <p:cNvPr id="76" name="Pentagon 75">
            <a:extLst>
              <a:ext uri="{FF2B5EF4-FFF2-40B4-BE49-F238E27FC236}">
                <a16:creationId xmlns:a16="http://schemas.microsoft.com/office/drawing/2014/main" id="{11F6A88F-84AA-0144-B13E-93191180A856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78" name="Chevron 77">
            <a:extLst>
              <a:ext uri="{FF2B5EF4-FFF2-40B4-BE49-F238E27FC236}">
                <a16:creationId xmlns:a16="http://schemas.microsoft.com/office/drawing/2014/main" id="{672FFC11-6F00-DF45-8B16-471ADF1CC1D9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81" name="Chevron 80">
            <a:extLst>
              <a:ext uri="{FF2B5EF4-FFF2-40B4-BE49-F238E27FC236}">
                <a16:creationId xmlns:a16="http://schemas.microsoft.com/office/drawing/2014/main" id="{EE738766-1F19-5D41-8492-7B4E16090EC0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Intersection </a:t>
            </a:r>
          </a:p>
        </p:txBody>
      </p:sp>
      <p:sp>
        <p:nvSpPr>
          <p:cNvPr id="84" name="Chevron 83">
            <a:extLst>
              <a:ext uri="{FF2B5EF4-FFF2-40B4-BE49-F238E27FC236}">
                <a16:creationId xmlns:a16="http://schemas.microsoft.com/office/drawing/2014/main" id="{5A429327-C8A5-3D4E-B1BB-DFCD69174E47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Architecture</a:t>
            </a: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E356C66E-F326-174B-8182-FC00DFE300A5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5A7ECA-68A4-9F49-A82F-64225B183250}"/>
              </a:ext>
            </a:extLst>
          </p:cNvPr>
          <p:cNvGrpSpPr/>
          <p:nvPr/>
        </p:nvGrpSpPr>
        <p:grpSpPr>
          <a:xfrm>
            <a:off x="4048451" y="3159004"/>
            <a:ext cx="1463947" cy="854399"/>
            <a:chOff x="5225168" y="2808484"/>
            <a:chExt cx="1463947" cy="854399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44EFDBB6-9721-834F-99D4-B1696E644457}"/>
                </a:ext>
              </a:extLst>
            </p:cNvPr>
            <p:cNvSpPr/>
            <p:nvPr/>
          </p:nvSpPr>
          <p:spPr>
            <a:xfrm>
              <a:off x="6516233" y="2808484"/>
              <a:ext cx="172882" cy="854399"/>
            </a:xfrm>
            <a:prstGeom prst="leftBrace">
              <a:avLst/>
            </a:prstGeom>
            <a:ln w="25400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9C1BF-7ECB-4848-A2F2-5792FB291054}"/>
                </a:ext>
              </a:extLst>
            </p:cNvPr>
            <p:cNvSpPr txBox="1"/>
            <p:nvPr/>
          </p:nvSpPr>
          <p:spPr>
            <a:xfrm>
              <a:off x="5225168" y="2983821"/>
              <a:ext cx="1463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LLB</a:t>
              </a:r>
            </a:p>
            <a:p>
              <a:pPr algn="ctr"/>
              <a:r>
                <a:rPr lang="en-US" sz="1400"/>
                <a:t>(L2)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818E2C-604A-F140-ACEC-47D9C5DC9EF6}"/>
              </a:ext>
            </a:extLst>
          </p:cNvPr>
          <p:cNvGrpSpPr/>
          <p:nvPr/>
        </p:nvGrpSpPr>
        <p:grpSpPr>
          <a:xfrm>
            <a:off x="4206883" y="4184023"/>
            <a:ext cx="1301816" cy="1838252"/>
            <a:chOff x="5423289" y="3840862"/>
            <a:chExt cx="1301816" cy="1838252"/>
          </a:xfrm>
        </p:grpSpPr>
        <p:sp>
          <p:nvSpPr>
            <p:cNvPr id="88" name="Left Brace 87">
              <a:extLst>
                <a:ext uri="{FF2B5EF4-FFF2-40B4-BE49-F238E27FC236}">
                  <a16:creationId xmlns:a16="http://schemas.microsoft.com/office/drawing/2014/main" id="{F12D6107-E2C5-C44C-B84F-A0EF1F741255}"/>
                </a:ext>
              </a:extLst>
            </p:cNvPr>
            <p:cNvSpPr/>
            <p:nvPr/>
          </p:nvSpPr>
          <p:spPr>
            <a:xfrm>
              <a:off x="6512955" y="3840862"/>
              <a:ext cx="212150" cy="1838252"/>
            </a:xfrm>
            <a:prstGeom prst="leftBrace">
              <a:avLst/>
            </a:prstGeom>
            <a:ln w="25400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425B539-12B2-2F44-AA82-8B02BFA34F66}"/>
                </a:ext>
              </a:extLst>
            </p:cNvPr>
            <p:cNvSpPr txBox="1"/>
            <p:nvPr/>
          </p:nvSpPr>
          <p:spPr>
            <a:xfrm>
              <a:off x="5423289" y="4474386"/>
              <a:ext cx="1150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PE Buffers (L1)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F47D7D-D82F-7C41-941D-6CAF32BA4A98}"/>
              </a:ext>
            </a:extLst>
          </p:cNvPr>
          <p:cNvSpPr txBox="1"/>
          <p:nvPr/>
        </p:nvSpPr>
        <p:spPr>
          <a:xfrm>
            <a:off x="3904299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4FD38E-9764-7445-B582-AF6ED357EA3E}"/>
              </a:ext>
            </a:extLst>
          </p:cNvPr>
          <p:cNvGrpSpPr/>
          <p:nvPr/>
        </p:nvGrpSpPr>
        <p:grpSpPr>
          <a:xfrm>
            <a:off x="7263722" y="1554429"/>
            <a:ext cx="2801452" cy="3694144"/>
            <a:chOff x="7505116" y="1295349"/>
            <a:chExt cx="2801452" cy="3694144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FF00E78-D4E2-FA45-A506-F180FDE733DA}"/>
                </a:ext>
              </a:extLst>
            </p:cNvPr>
            <p:cNvSpPr txBox="1"/>
            <p:nvPr/>
          </p:nvSpPr>
          <p:spPr>
            <a:xfrm>
              <a:off x="8906652" y="2216232"/>
              <a:ext cx="12975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DRAM -&gt; LLB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4547A00-73B7-6C49-A8FA-3AF7117C04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5830" y="2370121"/>
              <a:ext cx="13089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DC084C3-ABC0-BB48-AD0E-1701F126F61C}"/>
                </a:ext>
              </a:extLst>
            </p:cNvPr>
            <p:cNvSpPr txBox="1"/>
            <p:nvPr/>
          </p:nvSpPr>
          <p:spPr>
            <a:xfrm>
              <a:off x="8583534" y="1295349"/>
              <a:ext cx="1723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/>
                <a:t>Efficient Intersection at: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0F41C5-A490-EF48-AD7D-C5D4332158FD}"/>
                </a:ext>
              </a:extLst>
            </p:cNvPr>
            <p:cNvGrpSpPr/>
            <p:nvPr/>
          </p:nvGrpSpPr>
          <p:grpSpPr>
            <a:xfrm>
              <a:off x="7505116" y="3624143"/>
              <a:ext cx="2552451" cy="338554"/>
              <a:chOff x="9754839" y="3533456"/>
              <a:chExt cx="2552451" cy="338554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EC0338B-8413-9449-A199-20C98D9BEC3A}"/>
                  </a:ext>
                </a:extLst>
              </p:cNvPr>
              <p:cNvSpPr txBox="1"/>
              <p:nvPr/>
            </p:nvSpPr>
            <p:spPr>
              <a:xfrm>
                <a:off x="11192757" y="3533456"/>
                <a:ext cx="11145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LLB -&gt; PE</a:t>
                </a:r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0CBDF9AC-A0C8-D247-B826-A5F42F4D1D18}"/>
                  </a:ext>
                </a:extLst>
              </p:cNvPr>
              <p:cNvCxnSpPr>
                <a:cxnSpLocks/>
                <a:stCxn id="132" idx="1"/>
              </p:cNvCxnSpPr>
              <p:nvPr/>
            </p:nvCxnSpPr>
            <p:spPr>
              <a:xfrm flipH="1" flipV="1">
                <a:off x="9754839" y="3694369"/>
                <a:ext cx="143791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68B9AD7-DD07-EA47-8F3F-E3AFC9084E57}"/>
                </a:ext>
              </a:extLst>
            </p:cNvPr>
            <p:cNvGrpSpPr/>
            <p:nvPr/>
          </p:nvGrpSpPr>
          <p:grpSpPr>
            <a:xfrm>
              <a:off x="8144515" y="4650939"/>
              <a:ext cx="2010009" cy="338554"/>
              <a:chOff x="10437851" y="4503013"/>
              <a:chExt cx="2010009" cy="338554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4F1C877-4999-694B-BB88-751154D6BDBE}"/>
                  </a:ext>
                </a:extLst>
              </p:cNvPr>
              <p:cNvSpPr txBox="1"/>
              <p:nvPr/>
            </p:nvSpPr>
            <p:spPr>
              <a:xfrm>
                <a:off x="11196910" y="4503013"/>
                <a:ext cx="1250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PE level</a:t>
                </a: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51B12916-1FA3-BB41-A745-5F67AF5AB8D5}"/>
                  </a:ext>
                </a:extLst>
              </p:cNvPr>
              <p:cNvCxnSpPr>
                <a:cxnSpLocks/>
                <a:stCxn id="133" idx="1"/>
              </p:cNvCxnSpPr>
              <p:nvPr/>
            </p:nvCxnSpPr>
            <p:spPr>
              <a:xfrm flipH="1" flipV="1">
                <a:off x="10437851" y="4661179"/>
                <a:ext cx="759059" cy="111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64295C-94CA-5441-BDEB-27DA673CDB76}"/>
              </a:ext>
            </a:extLst>
          </p:cNvPr>
          <p:cNvGrpSpPr/>
          <p:nvPr/>
        </p:nvGrpSpPr>
        <p:grpSpPr>
          <a:xfrm>
            <a:off x="9962771" y="1554429"/>
            <a:ext cx="1946115" cy="3683033"/>
            <a:chOff x="10204165" y="1295349"/>
            <a:chExt cx="1946115" cy="3683033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ECB5A61-4114-8342-A010-CCCE955F2409}"/>
                </a:ext>
              </a:extLst>
            </p:cNvPr>
            <p:cNvSpPr txBox="1"/>
            <p:nvPr/>
          </p:nvSpPr>
          <p:spPr>
            <a:xfrm>
              <a:off x="10349475" y="1295349"/>
              <a:ext cx="1455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/>
                <a:t>Savings from Intersection: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CBA30B9-495E-9749-976E-BEEBE4DB673C}"/>
                </a:ext>
              </a:extLst>
            </p:cNvPr>
            <p:cNvSpPr txBox="1"/>
            <p:nvPr/>
          </p:nvSpPr>
          <p:spPr>
            <a:xfrm>
              <a:off x="10204165" y="2088028"/>
              <a:ext cx="1946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6">
                      <a:lumMod val="75000"/>
                    </a:schemeClr>
                  </a:solidFill>
                </a:rPr>
                <a:t>Skip loading L1 tile </a:t>
              </a:r>
              <a:r>
                <a:rPr lang="en-US" sz="1600" b="1" err="1">
                  <a:solidFill>
                    <a:schemeClr val="accent6">
                      <a:lumMod val="75000"/>
                    </a:schemeClr>
                  </a:solidFill>
                </a:rPr>
                <a:t>data+metadata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C1D44DF-CDA6-6B4C-9694-E194A8568567}"/>
                </a:ext>
              </a:extLst>
            </p:cNvPr>
            <p:cNvSpPr txBox="1"/>
            <p:nvPr/>
          </p:nvSpPr>
          <p:spPr>
            <a:xfrm>
              <a:off x="10204165" y="3531011"/>
              <a:ext cx="17415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6">
                      <a:lumMod val="75000"/>
                    </a:schemeClr>
                  </a:solidFill>
                </a:rPr>
                <a:t>Skip loading L1 tile data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42065C4-EE13-A74B-90D7-A2FD66172B3A}"/>
                </a:ext>
              </a:extLst>
            </p:cNvPr>
            <p:cNvSpPr txBox="1"/>
            <p:nvPr/>
          </p:nvSpPr>
          <p:spPr>
            <a:xfrm>
              <a:off x="10349475" y="4639828"/>
              <a:ext cx="1450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6">
                      <a:lumMod val="75000"/>
                    </a:schemeClr>
                  </a:solidFill>
                </a:rPr>
                <a:t>Skip compute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E50B63E-5076-2D4E-A4BF-19326AD404FF}"/>
              </a:ext>
            </a:extLst>
          </p:cNvPr>
          <p:cNvGrpSpPr/>
          <p:nvPr/>
        </p:nvGrpSpPr>
        <p:grpSpPr>
          <a:xfrm>
            <a:off x="4572041" y="3755304"/>
            <a:ext cx="2470598" cy="355541"/>
            <a:chOff x="7282674" y="2186959"/>
            <a:chExt cx="2470598" cy="35554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C965FD1-47AD-B74E-B591-08DB1B57D62A}"/>
                </a:ext>
              </a:extLst>
            </p:cNvPr>
            <p:cNvSpPr/>
            <p:nvPr/>
          </p:nvSpPr>
          <p:spPr>
            <a:xfrm>
              <a:off x="9250352" y="2320463"/>
              <a:ext cx="502920" cy="170291"/>
            </a:xfrm>
            <a:prstGeom prst="rect">
              <a:avLst/>
            </a:prstGeom>
            <a:pattFill prst="wave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A6ADBEA3-1D6C-6348-91C0-4CE042F25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1657" y="2186961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326E4A3-F91B-C748-8E03-21F8FB3B3114}"/>
                </a:ext>
              </a:extLst>
            </p:cNvPr>
            <p:cNvCxnSpPr>
              <a:cxnSpLocks/>
            </p:cNvCxnSpPr>
            <p:nvPr/>
          </p:nvCxnSpPr>
          <p:spPr>
            <a:xfrm>
              <a:off x="9390907" y="2186959"/>
              <a:ext cx="0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2CA319C2-5B65-114E-A8A4-3C471C850CC4}"/>
                </a:ext>
              </a:extLst>
            </p:cNvPr>
            <p:cNvCxnSpPr>
              <a:cxnSpLocks/>
            </p:cNvCxnSpPr>
            <p:nvPr/>
          </p:nvCxnSpPr>
          <p:spPr>
            <a:xfrm>
              <a:off x="8333653" y="2391129"/>
              <a:ext cx="899677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62B1EEE-03FA-854F-903E-EC9DEE8A6C27}"/>
                </a:ext>
              </a:extLst>
            </p:cNvPr>
            <p:cNvSpPr txBox="1"/>
            <p:nvPr/>
          </p:nvSpPr>
          <p:spPr>
            <a:xfrm>
              <a:off x="7282674" y="2234723"/>
              <a:ext cx="1221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 Scanners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CC4D0B4-32AE-4D40-A90F-7E4C30A65DAB}"/>
              </a:ext>
            </a:extLst>
          </p:cNvPr>
          <p:cNvGrpSpPr/>
          <p:nvPr/>
        </p:nvGrpSpPr>
        <p:grpSpPr>
          <a:xfrm>
            <a:off x="4598484" y="4442668"/>
            <a:ext cx="2088566" cy="307777"/>
            <a:chOff x="7369551" y="2282231"/>
            <a:chExt cx="2088566" cy="307777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C77FE82-06B0-8640-895D-F652617CB19A}"/>
                </a:ext>
              </a:extLst>
            </p:cNvPr>
            <p:cNvSpPr/>
            <p:nvPr/>
          </p:nvSpPr>
          <p:spPr>
            <a:xfrm>
              <a:off x="9218548" y="2399895"/>
              <a:ext cx="239569" cy="90859"/>
            </a:xfrm>
            <a:prstGeom prst="rect">
              <a:avLst/>
            </a:prstGeom>
            <a:pattFill prst="wave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240F648C-C2A9-FB4E-B7DE-25B6156FF077}"/>
                </a:ext>
              </a:extLst>
            </p:cNvPr>
            <p:cNvCxnSpPr>
              <a:cxnSpLocks/>
            </p:cNvCxnSpPr>
            <p:nvPr/>
          </p:nvCxnSpPr>
          <p:spPr>
            <a:xfrm>
              <a:off x="8333653" y="2438835"/>
              <a:ext cx="899677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ED09B40-8464-E442-A777-19C6CC8138AC}"/>
                </a:ext>
              </a:extLst>
            </p:cNvPr>
            <p:cNvSpPr txBox="1"/>
            <p:nvPr/>
          </p:nvSpPr>
          <p:spPr>
            <a:xfrm>
              <a:off x="7369551" y="2282231"/>
              <a:ext cx="1221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 Scanner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6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F0B2D8-F2AA-4B33-B89D-BD0A9FCE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2750503"/>
            <a:ext cx="11084560" cy="1356994"/>
          </a:xfrm>
        </p:spPr>
        <p:txBody>
          <a:bodyPr>
            <a:no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4197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3411-35FF-7E44-A6A9-8DBB61BD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EB4AF2-5B89-AA49-A9A8-6DDE6312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2900" cy="4467665"/>
          </a:xfrm>
        </p:spPr>
        <p:txBody>
          <a:bodyPr>
            <a:normAutofit lnSpcReduction="10000"/>
          </a:bodyPr>
          <a:lstStyle/>
          <a:p>
            <a:r>
              <a:rPr lang="en-US" sz="2600"/>
              <a:t>Evaluations are based on Cycle-accurate Simulation</a:t>
            </a:r>
          </a:p>
          <a:p>
            <a:endParaRPr lang="en-US" sz="2600"/>
          </a:p>
          <a:p>
            <a:r>
              <a:rPr lang="en-US" sz="2600"/>
              <a:t>Datasets:</a:t>
            </a:r>
          </a:p>
          <a:p>
            <a:pPr lvl="1"/>
            <a:r>
              <a:rPr lang="en-US" sz="2200"/>
              <a:t>FROSTT Tensors</a:t>
            </a:r>
          </a:p>
          <a:p>
            <a:pPr lvl="1"/>
            <a:r>
              <a:rPr lang="en-US" sz="2200"/>
              <a:t>Florida Sparse Matrices</a:t>
            </a:r>
          </a:p>
          <a:p>
            <a:pPr lvl="1"/>
            <a:endParaRPr lang="en-US"/>
          </a:p>
          <a:p>
            <a:r>
              <a:rPr lang="en-US" sz="2600"/>
              <a:t>Kernels Evaluated:</a:t>
            </a:r>
          </a:p>
          <a:p>
            <a:pPr lvl="1"/>
            <a:r>
              <a:rPr lang="en-US" sz="2200" err="1"/>
              <a:t>SpMSpM</a:t>
            </a:r>
            <a:endParaRPr lang="en-US" sz="2200"/>
          </a:p>
          <a:p>
            <a:pPr lvl="1"/>
            <a:r>
              <a:rPr lang="en-US" sz="2200"/>
              <a:t>TTV/TTM</a:t>
            </a:r>
          </a:p>
          <a:p>
            <a:pPr lvl="1"/>
            <a:r>
              <a:rPr lang="en-US" sz="2200"/>
              <a:t>SDDMM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208DD8E3-62FD-F940-B48F-3D3B9C5A4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671004"/>
              </p:ext>
            </p:extLst>
          </p:nvPr>
        </p:nvGraphicFramePr>
        <p:xfrm>
          <a:off x="6938188" y="1980375"/>
          <a:ext cx="4908999" cy="289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46">
                  <a:extLst>
                    <a:ext uri="{9D8B030D-6E8A-4147-A177-3AD203B41FA5}">
                      <a16:colId xmlns:a16="http://schemas.microsoft.com/office/drawing/2014/main" val="2966686152"/>
                    </a:ext>
                  </a:extLst>
                </a:gridCol>
                <a:gridCol w="1597069">
                  <a:extLst>
                    <a:ext uri="{9D8B030D-6E8A-4147-A177-3AD203B41FA5}">
                      <a16:colId xmlns:a16="http://schemas.microsoft.com/office/drawing/2014/main" val="115546905"/>
                    </a:ext>
                  </a:extLst>
                </a:gridCol>
                <a:gridCol w="1628384">
                  <a:extLst>
                    <a:ext uri="{9D8B030D-6E8A-4147-A177-3AD203B41FA5}">
                      <a16:colId xmlns:a16="http://schemas.microsoft.com/office/drawing/2014/main" val="2065796738"/>
                    </a:ext>
                  </a:extLst>
                </a:gridCol>
              </a:tblGrid>
              <a:tr h="579450">
                <a:tc>
                  <a:txBody>
                    <a:bodyPr/>
                    <a:lstStyle/>
                    <a:p>
                      <a:r>
                        <a:rPr lang="en-US" sz="1400"/>
                        <a:t>Parameter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ExTensor</a:t>
                      </a:r>
                      <a:endParaRPr lang="en-US" sz="140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CPU (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Xeon E5-2687W v4</a:t>
                      </a:r>
                      <a:r>
                        <a:rPr lang="en-US" sz="1400"/>
                        <a:t>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82978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Num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128 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12C/24T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655857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1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3 GHz (3.5GHz Turbo)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16264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DRAM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68.256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68.256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936375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On-chip 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30MB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13294B"/>
                          </a:solidFill>
                        </a:rPr>
                        <a:t>30MB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75587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35309C9-3E49-B243-AB71-3D102C1711A6}"/>
              </a:ext>
            </a:extLst>
          </p:cNvPr>
          <p:cNvSpPr txBox="1"/>
          <p:nvPr/>
        </p:nvSpPr>
        <p:spPr>
          <a:xfrm>
            <a:off x="7683936" y="5002274"/>
            <a:ext cx="3174564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13294B"/>
                </a:solidFill>
              </a:rPr>
              <a:t>Experimental Setup: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13294B"/>
                </a:solidFill>
              </a:rPr>
              <a:t>iso memory/DRAM-bandwidth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13CD5-1785-0D4C-AAA8-E12A99CE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18</a:t>
            </a:fld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B39A70DE-BD91-0B4B-8035-70D440DB75EE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D78C1182-D8FE-434E-9F90-6ABD61E88EA5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90EAD605-AE15-404B-99E5-B224666546B8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Intersection 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BB037349-6AD0-1B4D-A46F-4155FEF792E1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20FC732-0EC2-FC4E-A81D-9D9A506B5BA8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6161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3411-35FF-7E44-A6A9-8DBB61BD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For </a:t>
            </a:r>
            <a:r>
              <a:rPr lang="en-US" err="1"/>
              <a:t>SpMSpM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D72B-1666-3B4F-A0AD-1644AD897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/>
              <a:t>Sparse matrixes  x  sparse matrix (</a:t>
            </a:r>
            <a:r>
              <a:rPr lang="en-US" sz="2600" err="1"/>
              <a:t>SpMSpM</a:t>
            </a:r>
            <a:r>
              <a:rPr lang="en-US" sz="2600"/>
              <a:t>)</a:t>
            </a:r>
          </a:p>
          <a:p>
            <a:pPr lvl="1"/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 b="1">
                <a:solidFill>
                  <a:schemeClr val="accent6">
                    <a:lumMod val="75000"/>
                  </a:schemeClr>
                </a:solidFill>
              </a:rPr>
              <a:t>3.4x ↑</a:t>
            </a:r>
            <a:r>
              <a:rPr lang="en-US" sz="2200" b="1">
                <a:solidFill>
                  <a:srgbClr val="92D050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(up-to </a:t>
            </a:r>
            <a:r>
              <a:rPr lang="en-US" sz="2200" b="1">
                <a:solidFill>
                  <a:schemeClr val="accent6">
                    <a:lumMod val="75000"/>
                  </a:schemeClr>
                </a:solidFill>
              </a:rPr>
              <a:t>6.2x ↑</a:t>
            </a:r>
            <a:r>
              <a:rPr lang="en-US" sz="2200">
                <a:solidFill>
                  <a:schemeClr val="tx1"/>
                </a:solidFill>
              </a:rPr>
              <a:t>) </a:t>
            </a:r>
            <a:r>
              <a:rPr lang="en-US" sz="2200"/>
              <a:t>faster than CPU (Intel MKL)</a:t>
            </a:r>
          </a:p>
          <a:p>
            <a:pPr lvl="1"/>
            <a:r>
              <a:rPr lang="en-US" sz="2200" b="1">
                <a:solidFill>
                  <a:schemeClr val="tx1"/>
                </a:solidFill>
              </a:rPr>
              <a:t> </a:t>
            </a:r>
            <a:r>
              <a:rPr lang="en-US" sz="2200" b="1">
                <a:solidFill>
                  <a:schemeClr val="accent6">
                    <a:lumMod val="75000"/>
                  </a:schemeClr>
                </a:solidFill>
              </a:rPr>
              <a:t>3.1x ↑ </a:t>
            </a:r>
            <a:r>
              <a:rPr lang="en-US" sz="2200">
                <a:solidFill>
                  <a:schemeClr val="tx1"/>
                </a:solidFill>
              </a:rPr>
              <a:t>higher bandwidth utilization</a:t>
            </a:r>
          </a:p>
          <a:p>
            <a:pPr lvl="1"/>
            <a:r>
              <a:rPr lang="en-US" sz="2200"/>
              <a:t>Skip-based intersection unit is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3x</a:t>
            </a:r>
            <a:r>
              <a:rPr lang="en-US" sz="2200" b="1">
                <a:solidFill>
                  <a:schemeClr val="accent6">
                    <a:lumMod val="75000"/>
                  </a:schemeClr>
                </a:solidFill>
              </a:rPr>
              <a:t> ↑</a:t>
            </a:r>
            <a:r>
              <a:rPr lang="en-US" sz="2200"/>
              <a:t> faster than no-skip</a:t>
            </a:r>
          </a:p>
          <a:p>
            <a:pPr marL="457200" lvl="1" indent="0">
              <a:buNone/>
            </a:pPr>
            <a:endParaRPr lang="en-US" sz="2200"/>
          </a:p>
          <a:p>
            <a:endParaRPr lang="en-US" sz="2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618DA8-F912-2846-B4F8-2393542760A2}"/>
              </a:ext>
            </a:extLst>
          </p:cNvPr>
          <p:cNvSpPr txBox="1"/>
          <p:nvPr/>
        </p:nvSpPr>
        <p:spPr>
          <a:xfrm>
            <a:off x="751229" y="4076490"/>
            <a:ext cx="1763371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srgbClr val="13294B"/>
                </a:solidFill>
              </a:rPr>
              <a:t>Performance Relative to CPU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12958-B2EB-9246-BB0C-1A321E980139}"/>
              </a:ext>
            </a:extLst>
          </p:cNvPr>
          <p:cNvSpPr txBox="1"/>
          <p:nvPr/>
        </p:nvSpPr>
        <p:spPr>
          <a:xfrm>
            <a:off x="7960397" y="5772328"/>
            <a:ext cx="1901803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Roofline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6C627-D419-314C-BD0C-748E44713930}"/>
              </a:ext>
            </a:extLst>
          </p:cNvPr>
          <p:cNvSpPr txBox="1"/>
          <p:nvPr/>
        </p:nvSpPr>
        <p:spPr>
          <a:xfrm>
            <a:off x="853720" y="4802358"/>
            <a:ext cx="1558387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>
                    <a:lumMod val="50000"/>
                  </a:schemeClr>
                </a:solidFill>
              </a:rPr>
              <a:t>3.4x </a:t>
            </a:r>
            <a:r>
              <a:rPr lang="en-US" sz="2400" b="1">
                <a:solidFill>
                  <a:srgbClr val="92D050"/>
                </a:solidFill>
              </a:rPr>
              <a:t>↑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9E54FA-89C5-A94F-A7B8-881B5B42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470" y="3530404"/>
            <a:ext cx="4713373" cy="22419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C8A260-B48D-194E-87A8-38059B823BA9}"/>
              </a:ext>
            </a:extLst>
          </p:cNvPr>
          <p:cNvSpPr txBox="1"/>
          <p:nvPr/>
        </p:nvSpPr>
        <p:spPr>
          <a:xfrm>
            <a:off x="8754492" y="5788350"/>
            <a:ext cx="1380729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srgbClr val="13294B"/>
                </a:solidFill>
              </a:rPr>
              <a:t>Roofline Analysis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F86A50E-998B-2D45-AF17-68C0BFCC6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501999"/>
              </p:ext>
            </p:extLst>
          </p:nvPr>
        </p:nvGraphicFramePr>
        <p:xfrm>
          <a:off x="2586421" y="3474775"/>
          <a:ext cx="3238500" cy="276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21487-6399-0247-A7BE-172DD7B7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19</a:t>
            </a:fld>
            <a:endParaRPr lang="en-US"/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9141645C-F252-3E45-9728-29679A2DFC1B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F7AB707F-73E4-CF4B-9A89-1A5B4526A84C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B58FA078-2873-0F4A-A079-B79C0C02C332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Intersection </a:t>
            </a: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D1D9F947-E66F-2540-821B-EA90BB4814C2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CB9EC77-D6C4-CD4E-9256-B5E51B539114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1421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3411-35FF-7E44-A6A9-8DBB61BD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Tensor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D72B-1666-3B4F-A0AD-1644AD89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509679" cy="4667251"/>
          </a:xfrm>
        </p:spPr>
        <p:txBody>
          <a:bodyPr>
            <a:normAutofit/>
          </a:bodyPr>
          <a:lstStyle/>
          <a:p>
            <a:r>
              <a:rPr lang="en-US" sz="2600" b="1" dirty="0"/>
              <a:t>Tensor</a:t>
            </a:r>
            <a:r>
              <a:rPr lang="en-US" sz="2600" dirty="0"/>
              <a:t> is a multidimensional array</a:t>
            </a:r>
          </a:p>
          <a:p>
            <a:pPr lvl="1"/>
            <a:r>
              <a:rPr lang="en-US" dirty="0"/>
              <a:t>0D: Scalar</a:t>
            </a:r>
          </a:p>
          <a:p>
            <a:pPr lvl="1"/>
            <a:r>
              <a:rPr lang="en-US" dirty="0"/>
              <a:t>1D: Vector</a:t>
            </a:r>
          </a:p>
          <a:p>
            <a:pPr lvl="1"/>
            <a:r>
              <a:rPr lang="en-US" dirty="0"/>
              <a:t>2D: Matrix</a:t>
            </a:r>
          </a:p>
          <a:p>
            <a:pPr lvl="1"/>
            <a:r>
              <a:rPr lang="en-US" dirty="0"/>
              <a:t>3D or higher: …</a:t>
            </a:r>
          </a:p>
          <a:p>
            <a:pPr lvl="1"/>
            <a:endParaRPr lang="en-US" sz="2600" dirty="0"/>
          </a:p>
          <a:p>
            <a:r>
              <a:rPr lang="en-US" sz="2600" b="1" dirty="0"/>
              <a:t>Tensor algebra </a:t>
            </a:r>
            <a:r>
              <a:rPr lang="en-US" sz="2600" dirty="0"/>
              <a:t>kernels</a:t>
            </a:r>
            <a:r>
              <a:rPr lang="en-US" sz="2600" b="1" dirty="0"/>
              <a:t> </a:t>
            </a:r>
            <a:r>
              <a:rPr lang="en-US" sz="2600" dirty="0"/>
              <a:t>are series of binary operations between tensors</a:t>
            </a:r>
          </a:p>
          <a:p>
            <a:pPr lvl="1"/>
            <a:r>
              <a:rPr lang="en-US" sz="2200" dirty="0"/>
              <a:t>E.g., Matrix multiplication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6CAA1-A0AD-A646-9E73-24ABFE70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AF2BFECF-F931-45CE-8391-7A5437AB3693}" type="slidenum">
              <a:rPr lang="en-US" smtClean="0"/>
              <a:t>2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B81088-222F-2843-8137-E6DA24E8C380}"/>
              </a:ext>
            </a:extLst>
          </p:cNvPr>
          <p:cNvGrpSpPr/>
          <p:nvPr/>
        </p:nvGrpSpPr>
        <p:grpSpPr>
          <a:xfrm>
            <a:off x="9517691" y="1686797"/>
            <a:ext cx="1914907" cy="689424"/>
            <a:chOff x="9341453" y="1866209"/>
            <a:chExt cx="1914907" cy="6894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E4FB94-082E-D344-9B62-91972901E44C}"/>
                </a:ext>
              </a:extLst>
            </p:cNvPr>
            <p:cNvSpPr/>
            <p:nvPr/>
          </p:nvSpPr>
          <p:spPr>
            <a:xfrm>
              <a:off x="9341453" y="1867996"/>
              <a:ext cx="320040" cy="32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B2F6561-0464-864A-B886-234A793E2775}"/>
                </a:ext>
              </a:extLst>
            </p:cNvPr>
            <p:cNvSpPr/>
            <p:nvPr/>
          </p:nvSpPr>
          <p:spPr>
            <a:xfrm>
              <a:off x="9652921" y="1867996"/>
              <a:ext cx="320040" cy="32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A3469F6-2D33-6640-8279-9BF239461593}"/>
                </a:ext>
              </a:extLst>
            </p:cNvPr>
            <p:cNvSpPr/>
            <p:nvPr/>
          </p:nvSpPr>
          <p:spPr>
            <a:xfrm>
              <a:off x="9972961" y="1867996"/>
              <a:ext cx="320040" cy="32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-5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57CBA3B-4288-EB4B-951D-9C06FEF2A087}"/>
                </a:ext>
              </a:extLst>
            </p:cNvPr>
            <p:cNvSpPr/>
            <p:nvPr/>
          </p:nvSpPr>
          <p:spPr>
            <a:xfrm>
              <a:off x="10284429" y="1867996"/>
              <a:ext cx="320040" cy="32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1DA4351-EAA7-804D-AA65-2B9F72CBE8C4}"/>
                </a:ext>
              </a:extLst>
            </p:cNvPr>
            <p:cNvSpPr/>
            <p:nvPr/>
          </p:nvSpPr>
          <p:spPr>
            <a:xfrm>
              <a:off x="10605475" y="1866209"/>
              <a:ext cx="320040" cy="32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A10812-ACE3-C943-ADFD-02EB22EB616C}"/>
                </a:ext>
              </a:extLst>
            </p:cNvPr>
            <p:cNvSpPr txBox="1"/>
            <p:nvPr/>
          </p:nvSpPr>
          <p:spPr>
            <a:xfrm>
              <a:off x="9403930" y="2186301"/>
              <a:ext cx="1852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1D Tensor/ vector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D24835-641D-3D45-B552-052BA38AF61A}"/>
              </a:ext>
            </a:extLst>
          </p:cNvPr>
          <p:cNvGrpSpPr/>
          <p:nvPr/>
        </p:nvGrpSpPr>
        <p:grpSpPr>
          <a:xfrm>
            <a:off x="7500968" y="2700804"/>
            <a:ext cx="1875642" cy="1355844"/>
            <a:chOff x="8404711" y="2821298"/>
            <a:chExt cx="1875642" cy="135584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1542210-6897-024F-A2E5-BD7DA633A8D5}"/>
                </a:ext>
              </a:extLst>
            </p:cNvPr>
            <p:cNvSpPr/>
            <p:nvPr/>
          </p:nvSpPr>
          <p:spPr>
            <a:xfrm>
              <a:off x="9031064" y="2821298"/>
              <a:ext cx="320040" cy="3200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44A224D-2B98-F543-B5D8-3795C6A91AFA}"/>
                </a:ext>
              </a:extLst>
            </p:cNvPr>
            <p:cNvSpPr/>
            <p:nvPr/>
          </p:nvSpPr>
          <p:spPr>
            <a:xfrm>
              <a:off x="9342532" y="2821298"/>
              <a:ext cx="320040" cy="3200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229589C-7488-574B-ABE4-12D44BE792C0}"/>
                </a:ext>
              </a:extLst>
            </p:cNvPr>
            <p:cNvSpPr/>
            <p:nvPr/>
          </p:nvSpPr>
          <p:spPr>
            <a:xfrm>
              <a:off x="9662572" y="2821298"/>
              <a:ext cx="320040" cy="3200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BEF1561-AD0E-8A46-9F6F-644A428F145A}"/>
                </a:ext>
              </a:extLst>
            </p:cNvPr>
            <p:cNvSpPr/>
            <p:nvPr/>
          </p:nvSpPr>
          <p:spPr>
            <a:xfrm>
              <a:off x="9031064" y="3161036"/>
              <a:ext cx="320040" cy="3200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F9B3A1E-E2DC-F74A-8E31-B6004534A6EB}"/>
                </a:ext>
              </a:extLst>
            </p:cNvPr>
            <p:cNvSpPr/>
            <p:nvPr/>
          </p:nvSpPr>
          <p:spPr>
            <a:xfrm>
              <a:off x="9342532" y="3161036"/>
              <a:ext cx="320040" cy="3200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4924178-5757-7747-8F72-98B913F404DE}"/>
                </a:ext>
              </a:extLst>
            </p:cNvPr>
            <p:cNvSpPr/>
            <p:nvPr/>
          </p:nvSpPr>
          <p:spPr>
            <a:xfrm>
              <a:off x="9662572" y="3161036"/>
              <a:ext cx="320040" cy="3200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-4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E939BF-E7FC-384B-85D0-8320561B8324}"/>
                </a:ext>
              </a:extLst>
            </p:cNvPr>
            <p:cNvSpPr/>
            <p:nvPr/>
          </p:nvSpPr>
          <p:spPr>
            <a:xfrm>
              <a:off x="9031064" y="3503220"/>
              <a:ext cx="320040" cy="3200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-5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BCFE4AD-FF41-5541-BCE2-B1659B055D0A}"/>
                </a:ext>
              </a:extLst>
            </p:cNvPr>
            <p:cNvSpPr/>
            <p:nvPr/>
          </p:nvSpPr>
          <p:spPr>
            <a:xfrm>
              <a:off x="9342532" y="3503220"/>
              <a:ext cx="320040" cy="3200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9AA5994-A97C-8149-A933-1980D4AAAB21}"/>
                </a:ext>
              </a:extLst>
            </p:cNvPr>
            <p:cNvSpPr/>
            <p:nvPr/>
          </p:nvSpPr>
          <p:spPr>
            <a:xfrm>
              <a:off x="9662572" y="3503220"/>
              <a:ext cx="320040" cy="3200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-1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990CBAE-D609-9B4F-B105-7512777CF921}"/>
                </a:ext>
              </a:extLst>
            </p:cNvPr>
            <p:cNvSpPr txBox="1"/>
            <p:nvPr/>
          </p:nvSpPr>
          <p:spPr>
            <a:xfrm>
              <a:off x="8404711" y="3807810"/>
              <a:ext cx="187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2D Tensor/ Matrix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04A1BC8-3252-4D4C-98AB-D03A760921EA}"/>
              </a:ext>
            </a:extLst>
          </p:cNvPr>
          <p:cNvGrpSpPr/>
          <p:nvPr/>
        </p:nvGrpSpPr>
        <p:grpSpPr>
          <a:xfrm>
            <a:off x="9749134" y="2589556"/>
            <a:ext cx="1743106" cy="1569423"/>
            <a:chOff x="10357641" y="2629879"/>
            <a:chExt cx="1743106" cy="15694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1C5CE1-8BF3-EE4F-B3CF-5D44A341F44E}"/>
                </a:ext>
              </a:extLst>
            </p:cNvPr>
            <p:cNvGrpSpPr/>
            <p:nvPr/>
          </p:nvGrpSpPr>
          <p:grpSpPr>
            <a:xfrm>
              <a:off x="10775142" y="2629879"/>
              <a:ext cx="951548" cy="973386"/>
              <a:chOff x="9884373" y="2185886"/>
              <a:chExt cx="951548" cy="973386"/>
            </a:xfrm>
            <a:solidFill>
              <a:schemeClr val="tx2"/>
            </a:solidFill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2FB264D-1DEB-2C43-A765-21019738F503}"/>
                  </a:ext>
                </a:extLst>
              </p:cNvPr>
              <p:cNvSpPr/>
              <p:nvPr/>
            </p:nvSpPr>
            <p:spPr>
              <a:xfrm>
                <a:off x="9884373" y="218588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2457C7C-D897-0146-9B3D-5ED0BD765473}"/>
                  </a:ext>
                </a:extLst>
              </p:cNvPr>
              <p:cNvSpPr/>
              <p:nvPr/>
            </p:nvSpPr>
            <p:spPr>
              <a:xfrm>
                <a:off x="10195841" y="218588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6E89E33-CBFF-A241-88EC-9473A6B77660}"/>
                  </a:ext>
                </a:extLst>
              </p:cNvPr>
              <p:cNvSpPr/>
              <p:nvPr/>
            </p:nvSpPr>
            <p:spPr>
              <a:xfrm>
                <a:off x="10515881" y="218588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5A181A-9CB1-5C41-B914-161A93F562C4}"/>
                  </a:ext>
                </a:extLst>
              </p:cNvPr>
              <p:cNvSpPr/>
              <p:nvPr/>
            </p:nvSpPr>
            <p:spPr>
              <a:xfrm>
                <a:off x="9884373" y="251133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1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1CF1A01-B223-394A-8D20-4AA1C86DE344}"/>
                  </a:ext>
                </a:extLst>
              </p:cNvPr>
              <p:cNvSpPr/>
              <p:nvPr/>
            </p:nvSpPr>
            <p:spPr>
              <a:xfrm>
                <a:off x="10195841" y="251133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936012C-D337-5343-A96E-60A4B56E880C}"/>
                  </a:ext>
                </a:extLst>
              </p:cNvPr>
              <p:cNvSpPr/>
              <p:nvPr/>
            </p:nvSpPr>
            <p:spPr>
              <a:xfrm>
                <a:off x="10515881" y="251133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-4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93AFC31-E709-E14A-A360-B745287C2FA1}"/>
                  </a:ext>
                </a:extLst>
              </p:cNvPr>
              <p:cNvSpPr/>
              <p:nvPr/>
            </p:nvSpPr>
            <p:spPr>
              <a:xfrm>
                <a:off x="9884373" y="2839232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-5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9FBB32C-A405-7348-B3CA-9552746AE557}"/>
                  </a:ext>
                </a:extLst>
              </p:cNvPr>
              <p:cNvSpPr/>
              <p:nvPr/>
            </p:nvSpPr>
            <p:spPr>
              <a:xfrm>
                <a:off x="10195841" y="2839232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D1C027B-6903-1B49-B44E-1ECE59BE1A26}"/>
                  </a:ext>
                </a:extLst>
              </p:cNvPr>
              <p:cNvSpPr/>
              <p:nvPr/>
            </p:nvSpPr>
            <p:spPr>
              <a:xfrm>
                <a:off x="10515881" y="2839232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-1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82463A2-B807-354B-9D21-425BF3424F96}"/>
                </a:ext>
              </a:extLst>
            </p:cNvPr>
            <p:cNvGrpSpPr/>
            <p:nvPr/>
          </p:nvGrpSpPr>
          <p:grpSpPr>
            <a:xfrm>
              <a:off x="10685661" y="2715058"/>
              <a:ext cx="951548" cy="973386"/>
              <a:chOff x="9884373" y="2185886"/>
              <a:chExt cx="951548" cy="973386"/>
            </a:xfrm>
            <a:solidFill>
              <a:schemeClr val="tx2"/>
            </a:solidFill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605EF17-1B92-C44C-8F0E-487EDF94CACE}"/>
                  </a:ext>
                </a:extLst>
              </p:cNvPr>
              <p:cNvSpPr/>
              <p:nvPr/>
            </p:nvSpPr>
            <p:spPr>
              <a:xfrm>
                <a:off x="9884373" y="218588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4D416902-FFFF-6341-A4F1-0CF54E33DB8E}"/>
                  </a:ext>
                </a:extLst>
              </p:cNvPr>
              <p:cNvSpPr/>
              <p:nvPr/>
            </p:nvSpPr>
            <p:spPr>
              <a:xfrm>
                <a:off x="10195841" y="218588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B87F5D3-7817-FF44-BDCD-9497B1C7A327}"/>
                  </a:ext>
                </a:extLst>
              </p:cNvPr>
              <p:cNvSpPr/>
              <p:nvPr/>
            </p:nvSpPr>
            <p:spPr>
              <a:xfrm>
                <a:off x="10515881" y="218588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1157D7F-D823-1744-9E29-F479AED14B82}"/>
                  </a:ext>
                </a:extLst>
              </p:cNvPr>
              <p:cNvSpPr/>
              <p:nvPr/>
            </p:nvSpPr>
            <p:spPr>
              <a:xfrm>
                <a:off x="9884373" y="251133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1</a:t>
                </a: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4D8038-CA15-3247-B6A4-5B5F1C5062F4}"/>
                  </a:ext>
                </a:extLst>
              </p:cNvPr>
              <p:cNvSpPr/>
              <p:nvPr/>
            </p:nvSpPr>
            <p:spPr>
              <a:xfrm>
                <a:off x="10195841" y="251133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93AC97E-A9C7-5C45-A847-4545D8BF00EA}"/>
                  </a:ext>
                </a:extLst>
              </p:cNvPr>
              <p:cNvSpPr/>
              <p:nvPr/>
            </p:nvSpPr>
            <p:spPr>
              <a:xfrm>
                <a:off x="10515881" y="251133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-4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E29151E-B7CC-A641-BD00-7ED1ACA30281}"/>
                  </a:ext>
                </a:extLst>
              </p:cNvPr>
              <p:cNvSpPr/>
              <p:nvPr/>
            </p:nvSpPr>
            <p:spPr>
              <a:xfrm>
                <a:off x="9884373" y="2839232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-5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0FA1506-87B7-2D47-8AF8-6D2BAE030723}"/>
                  </a:ext>
                </a:extLst>
              </p:cNvPr>
              <p:cNvSpPr/>
              <p:nvPr/>
            </p:nvSpPr>
            <p:spPr>
              <a:xfrm>
                <a:off x="10195841" y="2839232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C842ACB-41C2-F643-902C-33AA59C28C01}"/>
                  </a:ext>
                </a:extLst>
              </p:cNvPr>
              <p:cNvSpPr/>
              <p:nvPr/>
            </p:nvSpPr>
            <p:spPr>
              <a:xfrm>
                <a:off x="10515881" y="2839232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-1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C812C1D-C01E-D64D-9A29-6842986AE5CE}"/>
                </a:ext>
              </a:extLst>
            </p:cNvPr>
            <p:cNvGrpSpPr/>
            <p:nvPr/>
          </p:nvGrpSpPr>
          <p:grpSpPr>
            <a:xfrm>
              <a:off x="10577303" y="2815049"/>
              <a:ext cx="951548" cy="973386"/>
              <a:chOff x="9884373" y="2185886"/>
              <a:chExt cx="951548" cy="973386"/>
            </a:xfrm>
            <a:solidFill>
              <a:schemeClr val="tx2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561C3CD-F5B9-3A42-B1CE-BCF771C49378}"/>
                  </a:ext>
                </a:extLst>
              </p:cNvPr>
              <p:cNvSpPr/>
              <p:nvPr/>
            </p:nvSpPr>
            <p:spPr>
              <a:xfrm>
                <a:off x="9884373" y="218588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DB54861-9DD7-084D-93A3-077399AD48DF}"/>
                  </a:ext>
                </a:extLst>
              </p:cNvPr>
              <p:cNvSpPr/>
              <p:nvPr/>
            </p:nvSpPr>
            <p:spPr>
              <a:xfrm>
                <a:off x="10195841" y="218588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D98F661-E853-3B42-9199-8734AAACA6CE}"/>
                  </a:ext>
                </a:extLst>
              </p:cNvPr>
              <p:cNvSpPr/>
              <p:nvPr/>
            </p:nvSpPr>
            <p:spPr>
              <a:xfrm>
                <a:off x="10515881" y="218588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B1B4BFA-E655-8F46-947C-ABF3D213ED12}"/>
                  </a:ext>
                </a:extLst>
              </p:cNvPr>
              <p:cNvSpPr/>
              <p:nvPr/>
            </p:nvSpPr>
            <p:spPr>
              <a:xfrm>
                <a:off x="9884373" y="251133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1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D6F8487-BB01-5F48-A1AE-423C7EDC8247}"/>
                  </a:ext>
                </a:extLst>
              </p:cNvPr>
              <p:cNvSpPr/>
              <p:nvPr/>
            </p:nvSpPr>
            <p:spPr>
              <a:xfrm>
                <a:off x="10195841" y="251133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A4C09B4-5BB4-1943-929A-64AF2DE57AA3}"/>
                  </a:ext>
                </a:extLst>
              </p:cNvPr>
              <p:cNvSpPr/>
              <p:nvPr/>
            </p:nvSpPr>
            <p:spPr>
              <a:xfrm>
                <a:off x="10515881" y="2511336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-4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86F54A2-3A38-844C-AFD5-73668F458C24}"/>
                  </a:ext>
                </a:extLst>
              </p:cNvPr>
              <p:cNvSpPr/>
              <p:nvPr/>
            </p:nvSpPr>
            <p:spPr>
              <a:xfrm>
                <a:off x="9884373" y="2839232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-5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04BCCB-A9FB-5C4A-8C6A-9EC1B0F3CDD2}"/>
                  </a:ext>
                </a:extLst>
              </p:cNvPr>
              <p:cNvSpPr/>
              <p:nvPr/>
            </p:nvSpPr>
            <p:spPr>
              <a:xfrm>
                <a:off x="10195841" y="2839232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9DA0BDF-44F0-8A4D-8DE9-B280C9B52521}"/>
                  </a:ext>
                </a:extLst>
              </p:cNvPr>
              <p:cNvSpPr/>
              <p:nvPr/>
            </p:nvSpPr>
            <p:spPr>
              <a:xfrm>
                <a:off x="10515881" y="2839232"/>
                <a:ext cx="320040" cy="320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-1</a:t>
                </a:r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41842A3-F5B8-964D-84A0-64B6C37BAEBA}"/>
                </a:ext>
              </a:extLst>
            </p:cNvPr>
            <p:cNvSpPr txBox="1"/>
            <p:nvPr/>
          </p:nvSpPr>
          <p:spPr>
            <a:xfrm>
              <a:off x="10357641" y="3829970"/>
              <a:ext cx="174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3D Tensor/ Cube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D9DF68-A383-F344-A7B9-27583048498B}"/>
              </a:ext>
            </a:extLst>
          </p:cNvPr>
          <p:cNvGrpSpPr/>
          <p:nvPr/>
        </p:nvGrpSpPr>
        <p:grpSpPr>
          <a:xfrm>
            <a:off x="7944083" y="4285592"/>
            <a:ext cx="1117935" cy="2044533"/>
            <a:chOff x="8999770" y="4354229"/>
            <a:chExt cx="1117935" cy="2044533"/>
          </a:xfrm>
        </p:grpSpPr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28C1E02A-2E77-714D-988B-7A3CA775AD98}"/>
                </a:ext>
              </a:extLst>
            </p:cNvPr>
            <p:cNvSpPr/>
            <p:nvPr/>
          </p:nvSpPr>
          <p:spPr>
            <a:xfrm>
              <a:off x="9436956" y="5579376"/>
              <a:ext cx="457200" cy="457200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169BCEFA-411D-B641-9DBD-A1439F65C335}"/>
                </a:ext>
              </a:extLst>
            </p:cNvPr>
            <p:cNvSpPr/>
            <p:nvPr/>
          </p:nvSpPr>
          <p:spPr>
            <a:xfrm>
              <a:off x="9436956" y="5165039"/>
              <a:ext cx="457200" cy="457200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A27EF2CC-52DF-AE4A-85EF-FE1B69F2F25D}"/>
                </a:ext>
              </a:extLst>
            </p:cNvPr>
            <p:cNvSpPr/>
            <p:nvPr/>
          </p:nvSpPr>
          <p:spPr>
            <a:xfrm>
              <a:off x="9436956" y="4757848"/>
              <a:ext cx="457200" cy="457200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A61D8069-9CA8-3741-B9C7-9E18802B817E}"/>
                </a:ext>
              </a:extLst>
            </p:cNvPr>
            <p:cNvSpPr/>
            <p:nvPr/>
          </p:nvSpPr>
          <p:spPr>
            <a:xfrm>
              <a:off x="9436956" y="4354229"/>
              <a:ext cx="457200" cy="457200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1949E9D-0959-5948-A0A8-064A00448823}"/>
                </a:ext>
              </a:extLst>
            </p:cNvPr>
            <p:cNvSpPr txBox="1"/>
            <p:nvPr/>
          </p:nvSpPr>
          <p:spPr>
            <a:xfrm>
              <a:off x="8999770" y="6029430"/>
              <a:ext cx="111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4D Tensor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131311-1F96-164A-ACA5-25C9A8E2326F}"/>
              </a:ext>
            </a:extLst>
          </p:cNvPr>
          <p:cNvGrpSpPr/>
          <p:nvPr/>
        </p:nvGrpSpPr>
        <p:grpSpPr>
          <a:xfrm>
            <a:off x="9851679" y="4268444"/>
            <a:ext cx="1309407" cy="2041868"/>
            <a:chOff x="10305971" y="4354229"/>
            <a:chExt cx="1309407" cy="2041868"/>
          </a:xfrm>
        </p:grpSpPr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E7C8CA35-D30E-9B4F-A2BF-F3266DBE28A8}"/>
                </a:ext>
              </a:extLst>
            </p:cNvPr>
            <p:cNvSpPr/>
            <p:nvPr/>
          </p:nvSpPr>
          <p:spPr>
            <a:xfrm>
              <a:off x="10305971" y="5579376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B06A1206-9459-D342-A8C0-924A14DA71D0}"/>
                </a:ext>
              </a:extLst>
            </p:cNvPr>
            <p:cNvSpPr/>
            <p:nvPr/>
          </p:nvSpPr>
          <p:spPr>
            <a:xfrm>
              <a:off x="10305971" y="5165039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F43358BE-BB70-EB4E-984A-1265DE2C4967}"/>
                </a:ext>
              </a:extLst>
            </p:cNvPr>
            <p:cNvSpPr/>
            <p:nvPr/>
          </p:nvSpPr>
          <p:spPr>
            <a:xfrm>
              <a:off x="10305971" y="4757848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28CC3B9B-A496-2F47-A9B9-CB7CC2A3EE4A}"/>
                </a:ext>
              </a:extLst>
            </p:cNvPr>
            <p:cNvSpPr/>
            <p:nvPr/>
          </p:nvSpPr>
          <p:spPr>
            <a:xfrm>
              <a:off x="10305971" y="4354229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B6FA03B7-1894-904A-8BF9-73AFE8A571BA}"/>
                </a:ext>
              </a:extLst>
            </p:cNvPr>
            <p:cNvSpPr/>
            <p:nvPr/>
          </p:nvSpPr>
          <p:spPr>
            <a:xfrm>
              <a:off x="10734877" y="5579376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89989704-6553-5148-B5F5-9E8E709B8AB2}"/>
                </a:ext>
              </a:extLst>
            </p:cNvPr>
            <p:cNvSpPr/>
            <p:nvPr/>
          </p:nvSpPr>
          <p:spPr>
            <a:xfrm>
              <a:off x="10734877" y="5165039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13395123-0F8B-A047-9C46-B67B3D0ADB95}"/>
                </a:ext>
              </a:extLst>
            </p:cNvPr>
            <p:cNvSpPr/>
            <p:nvPr/>
          </p:nvSpPr>
          <p:spPr>
            <a:xfrm>
              <a:off x="10734877" y="4757848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174FE34A-5E84-944E-9944-B7A299B47DEF}"/>
                </a:ext>
              </a:extLst>
            </p:cNvPr>
            <p:cNvSpPr/>
            <p:nvPr/>
          </p:nvSpPr>
          <p:spPr>
            <a:xfrm>
              <a:off x="10734877" y="4354229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41D21BBA-8971-414A-BB88-BBC2171D9549}"/>
                </a:ext>
              </a:extLst>
            </p:cNvPr>
            <p:cNvSpPr/>
            <p:nvPr/>
          </p:nvSpPr>
          <p:spPr>
            <a:xfrm>
              <a:off x="11158178" y="5579376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F6B00CC0-E540-2E41-9B4F-34FB714BFAFF}"/>
                </a:ext>
              </a:extLst>
            </p:cNvPr>
            <p:cNvSpPr/>
            <p:nvPr/>
          </p:nvSpPr>
          <p:spPr>
            <a:xfrm>
              <a:off x="11158178" y="5165039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ABCEA06A-52C0-8C49-A4ED-82CD3E90A3BF}"/>
                </a:ext>
              </a:extLst>
            </p:cNvPr>
            <p:cNvSpPr/>
            <p:nvPr/>
          </p:nvSpPr>
          <p:spPr>
            <a:xfrm>
              <a:off x="11158178" y="4757848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DDE698A2-4DA0-DE48-B601-06202EB7D6DC}"/>
                </a:ext>
              </a:extLst>
            </p:cNvPr>
            <p:cNvSpPr/>
            <p:nvPr/>
          </p:nvSpPr>
          <p:spPr>
            <a:xfrm>
              <a:off x="11158178" y="4354229"/>
              <a:ext cx="457200" cy="4572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EF0B247-0CD1-DE45-AA0C-F8FCBC6042B5}"/>
                </a:ext>
              </a:extLst>
            </p:cNvPr>
            <p:cNvSpPr txBox="1"/>
            <p:nvPr/>
          </p:nvSpPr>
          <p:spPr>
            <a:xfrm>
              <a:off x="10323119" y="6026765"/>
              <a:ext cx="111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5D Tensor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3A07E3-1C8C-0B48-941B-1F19AF18ECD5}"/>
              </a:ext>
            </a:extLst>
          </p:cNvPr>
          <p:cNvGrpSpPr/>
          <p:nvPr/>
        </p:nvGrpSpPr>
        <p:grpSpPr>
          <a:xfrm>
            <a:off x="7581976" y="1683351"/>
            <a:ext cx="1816523" cy="821931"/>
            <a:chOff x="8470689" y="1771356"/>
            <a:chExt cx="1816523" cy="821931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D1709D9-580E-1642-8306-9B5C5FA198BF}"/>
                </a:ext>
              </a:extLst>
            </p:cNvPr>
            <p:cNvSpPr/>
            <p:nvPr/>
          </p:nvSpPr>
          <p:spPr>
            <a:xfrm>
              <a:off x="9359632" y="1771356"/>
              <a:ext cx="320040" cy="32004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DE1D7F3-E954-214F-8B53-8135BE8578FA}"/>
                </a:ext>
              </a:extLst>
            </p:cNvPr>
            <p:cNvSpPr txBox="1"/>
            <p:nvPr/>
          </p:nvSpPr>
          <p:spPr>
            <a:xfrm>
              <a:off x="8470689" y="2223955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0D Tensor/ Scalar</a:t>
              </a:r>
            </a:p>
          </p:txBody>
        </p:sp>
      </p:grpSp>
      <p:sp>
        <p:nvSpPr>
          <p:cNvPr id="88" name="Pentagon 87">
            <a:extLst>
              <a:ext uri="{FF2B5EF4-FFF2-40B4-BE49-F238E27FC236}">
                <a16:creationId xmlns:a16="http://schemas.microsoft.com/office/drawing/2014/main" id="{731408A0-34D8-334E-B658-C4D3062F924E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Overview</a:t>
            </a:r>
          </a:p>
        </p:txBody>
      </p:sp>
      <p:sp>
        <p:nvSpPr>
          <p:cNvPr id="89" name="Chevron 88">
            <a:extLst>
              <a:ext uri="{FF2B5EF4-FFF2-40B4-BE49-F238E27FC236}">
                <a16:creationId xmlns:a16="http://schemas.microsoft.com/office/drawing/2014/main" id="{056F1C5F-1BE9-8444-952B-1912BC2522E3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90" name="Chevron 89">
            <a:extLst>
              <a:ext uri="{FF2B5EF4-FFF2-40B4-BE49-F238E27FC236}">
                <a16:creationId xmlns:a16="http://schemas.microsoft.com/office/drawing/2014/main" id="{A8859BFF-DB7D-484D-BC19-F7BC0A471EB3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Intersection </a:t>
            </a:r>
          </a:p>
        </p:txBody>
      </p:sp>
      <p:sp>
        <p:nvSpPr>
          <p:cNvPr id="91" name="Chevron 90">
            <a:extLst>
              <a:ext uri="{FF2B5EF4-FFF2-40B4-BE49-F238E27FC236}">
                <a16:creationId xmlns:a16="http://schemas.microsoft.com/office/drawing/2014/main" id="{3C183802-BF0E-AC49-A2A7-7852DBD1558F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34AF2F2D-F848-C04F-9BA4-6A103CEA4602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892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A438-6191-9E4A-AD4D-909D8108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>
                <a:solidFill>
                  <a:schemeClr val="tx1"/>
                </a:solidFill>
              </a:rPr>
              <a:t>TTV (3D-Tensor Times Vector) </a:t>
            </a:r>
            <a:endParaRPr lang="en-US" sz="2200" b="0">
              <a:solidFill>
                <a:schemeClr val="tx1"/>
              </a:solidFill>
            </a:endParaRPr>
          </a:p>
          <a:p>
            <a:r>
              <a:rPr lang="en-US" sz="2200">
                <a:solidFill>
                  <a:schemeClr val="tx1"/>
                </a:solidFill>
              </a:rPr>
              <a:t>TTM (3D-Tensor Times Matrix)</a:t>
            </a:r>
          </a:p>
          <a:p>
            <a:r>
              <a:rPr lang="en-US" sz="2200">
                <a:solidFill>
                  <a:schemeClr val="tx1"/>
                </a:solidFill>
              </a:rPr>
              <a:t>SDDMM (Sampled dense-dense matrix multiplication)</a:t>
            </a:r>
          </a:p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88D501-6835-254F-8D1F-8F5A8F6C8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65" y="3513214"/>
            <a:ext cx="6698235" cy="2202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406870-5D4F-5B45-97BD-41E2BC1BC46D}"/>
              </a:ext>
            </a:extLst>
          </p:cNvPr>
          <p:cNvSpPr txBox="1"/>
          <p:nvPr/>
        </p:nvSpPr>
        <p:spPr>
          <a:xfrm>
            <a:off x="3579433" y="5742933"/>
            <a:ext cx="173154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2.8x </a:t>
            </a:r>
            <a:r>
              <a:rPr lang="en-US" sz="2000" b="1">
                <a:solidFill>
                  <a:srgbClr val="92D050"/>
                </a:solidFill>
              </a:rPr>
              <a:t>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9A8EF-0098-0747-B7E8-43127AC783D0}"/>
              </a:ext>
            </a:extLst>
          </p:cNvPr>
          <p:cNvSpPr txBox="1"/>
          <p:nvPr/>
        </p:nvSpPr>
        <p:spPr>
          <a:xfrm>
            <a:off x="4754866" y="2270002"/>
            <a:ext cx="173154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24.9x </a:t>
            </a:r>
            <a:r>
              <a:rPr lang="en-US" sz="2000" b="1">
                <a:solidFill>
                  <a:srgbClr val="92D050"/>
                </a:solidFill>
              </a:rPr>
              <a:t>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633EE-CA77-204B-80C3-34EB5347706A}"/>
              </a:ext>
            </a:extLst>
          </p:cNvPr>
          <p:cNvSpPr txBox="1"/>
          <p:nvPr/>
        </p:nvSpPr>
        <p:spPr>
          <a:xfrm>
            <a:off x="7888506" y="5757893"/>
            <a:ext cx="144997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2.7x </a:t>
            </a:r>
            <a:r>
              <a:rPr lang="en-US" sz="2000" b="1">
                <a:solidFill>
                  <a:srgbClr val="92D050"/>
                </a:solidFill>
              </a:rPr>
              <a:t>↑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288AD6-AB28-3141-93DD-F64D14AF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E84A27"/>
                </a:solidFill>
              </a:rPr>
              <a:t>Performance For Higher-Order Tensors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D6717-D80A-7445-96E8-3019AB6F4B62}"/>
              </a:ext>
            </a:extLst>
          </p:cNvPr>
          <p:cNvSpPr txBox="1"/>
          <p:nvPr/>
        </p:nvSpPr>
        <p:spPr>
          <a:xfrm>
            <a:off x="4670732" y="1866299"/>
            <a:ext cx="173154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2.8x </a:t>
            </a:r>
            <a:r>
              <a:rPr lang="en-US" sz="2000" b="1">
                <a:solidFill>
                  <a:srgbClr val="92D050"/>
                </a:solidFill>
              </a:rPr>
              <a:t>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B2C64-E999-1848-853D-5E17695D0B5E}"/>
              </a:ext>
            </a:extLst>
          </p:cNvPr>
          <p:cNvSpPr txBox="1"/>
          <p:nvPr/>
        </p:nvSpPr>
        <p:spPr>
          <a:xfrm>
            <a:off x="5620636" y="5749766"/>
            <a:ext cx="173154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24.9x </a:t>
            </a:r>
            <a:r>
              <a:rPr lang="en-US" sz="2000" b="1">
                <a:solidFill>
                  <a:srgbClr val="92D050"/>
                </a:solidFill>
              </a:rPr>
              <a:t>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3667D-30D3-4048-AD2F-580E4AA261A3}"/>
              </a:ext>
            </a:extLst>
          </p:cNvPr>
          <p:cNvSpPr txBox="1"/>
          <p:nvPr/>
        </p:nvSpPr>
        <p:spPr>
          <a:xfrm>
            <a:off x="7476912" y="2721985"/>
            <a:ext cx="144997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2.7x </a:t>
            </a:r>
            <a:r>
              <a:rPr lang="en-US" sz="2000" b="1">
                <a:solidFill>
                  <a:srgbClr val="92D050"/>
                </a:solidFill>
              </a:rPr>
              <a:t>↑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533D2-6071-1843-84FB-BF0A0423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20</a:t>
            </a:fld>
            <a:endParaRPr lang="en-US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BBDF7D3F-2AB9-A44C-A41F-C474C3CCFD0E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1EA12C32-A32F-664E-B353-57BA967265B9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F5D86D25-B571-A943-B299-187D5725B59D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Intersection 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56363FB9-44C6-8E41-BD0E-8F5CE081D123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0E2B423-5B28-9A44-9C0F-CF2A003C6B0D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7066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9552-93F7-A44B-A7A3-81847F89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4A39D-099A-964C-9495-64ECEA47A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Sparse Tensor Algebra is growing in importance across domains</a:t>
            </a:r>
          </a:p>
          <a:p>
            <a:pPr lvl="1">
              <a:lnSpc>
                <a:spcPct val="100000"/>
              </a:lnSpc>
            </a:pPr>
            <a:r>
              <a:rPr lang="en-US"/>
              <a:t>Variety of kernels featuring a range of sparsity</a:t>
            </a:r>
          </a:p>
          <a:p>
            <a:pPr>
              <a:lnSpc>
                <a:spcPct val="100000"/>
              </a:lnSpc>
            </a:pPr>
            <a:r>
              <a:rPr lang="en-US" err="1"/>
              <a:t>ExTensor</a:t>
            </a:r>
            <a:r>
              <a:rPr lang="en-US"/>
              <a:t> is:</a:t>
            </a:r>
          </a:p>
          <a:p>
            <a:pPr lvl="1">
              <a:lnSpc>
                <a:spcPct val="100000"/>
              </a:lnSpc>
            </a:pPr>
            <a:r>
              <a:rPr lang="en-US"/>
              <a:t>A programmable accelerator for Sparse Tensor Algebra</a:t>
            </a:r>
          </a:p>
          <a:p>
            <a:pPr lvl="1">
              <a:lnSpc>
                <a:spcPct val="100000"/>
              </a:lnSpc>
            </a:pPr>
            <a:r>
              <a:rPr lang="en-US"/>
              <a:t>Based on </a:t>
            </a:r>
            <a:r>
              <a:rPr lang="en-US" b="1"/>
              <a:t>hierarchical intersection </a:t>
            </a:r>
            <a:r>
              <a:rPr lang="en-US"/>
              <a:t>to eliminate ineffectual work</a:t>
            </a:r>
          </a:p>
          <a:p>
            <a:pPr>
              <a:lnSpc>
                <a:spcPct val="150000"/>
              </a:lnSpc>
            </a:pPr>
            <a:r>
              <a:rPr lang="en-US"/>
              <a:t>Demonstrated significant speed-up over state-of-the-art approaches</a:t>
            </a:r>
          </a:p>
          <a:p>
            <a:pPr lvl="1">
              <a:lnSpc>
                <a:spcPct val="100000"/>
              </a:lnSpc>
            </a:pPr>
            <a:r>
              <a:rPr lang="en-US" err="1"/>
              <a:t>SpMSpM</a:t>
            </a:r>
            <a:r>
              <a:rPr lang="en-US"/>
              <a:t>: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3.4x ↑ </a:t>
            </a:r>
            <a:r>
              <a:rPr lang="en-US">
                <a:solidFill>
                  <a:schemeClr val="tx1"/>
                </a:solidFill>
              </a:rPr>
              <a:t>over CPU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772AF-7C91-2A41-A2C3-62724526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21</a:t>
            </a:fld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CAE17152-2860-C442-897A-A46E43FCF588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D2CC3F45-1981-D64B-87EB-47DA4902CDDE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2AE643C3-5E5D-374F-85F5-59423C358C80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Intersection 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1D3B4A33-8BA6-DB44-B65D-07E27C407A5E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A005B53-0E43-0443-9575-7DF07E613E8F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038025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AFDD-0864-D14A-9425-24069C541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3" y="179453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6600"/>
          </a:p>
          <a:p>
            <a:pPr marL="0" indent="0" algn="ctr">
              <a:buNone/>
            </a:pPr>
            <a:r>
              <a:rPr lang="en-US" sz="6600"/>
              <a:t>Questions</a:t>
            </a:r>
            <a:endParaRPr lang="en-US"/>
          </a:p>
        </p:txBody>
      </p:sp>
      <p:pic>
        <p:nvPicPr>
          <p:cNvPr id="6" name="Picture 5" descr="A picture containing light, sitting, white, blue&#10;&#10;Description automatically generated">
            <a:extLst>
              <a:ext uri="{FF2B5EF4-FFF2-40B4-BE49-F238E27FC236}">
                <a16:creationId xmlns:a16="http://schemas.microsoft.com/office/drawing/2014/main" id="{AB316808-EFAF-5749-ABED-9E7CF8AF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88" y="1807015"/>
            <a:ext cx="2538225" cy="41433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E4A26-239D-E547-A216-79EA19DA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80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F0B2D8-F2AA-4B33-B89D-BD0A9FCE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2750503"/>
            <a:ext cx="11084560" cy="1356994"/>
          </a:xfrm>
        </p:spPr>
        <p:txBody>
          <a:bodyPr>
            <a:no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7810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508F7F60-56A4-9849-A411-D193418FD09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E84A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Challenges and Opportunities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8C2E1C2-9683-2548-873D-ED66329E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8340" y="6338076"/>
            <a:ext cx="470920" cy="365592"/>
          </a:xfrm>
        </p:spPr>
        <p:txBody>
          <a:bodyPr/>
          <a:lstStyle/>
          <a:p>
            <a:fld id="{7DAA0FC6-F71F-4650-BE21-9A15F164E712}" type="slidenum">
              <a:rPr lang="en-US" sz="1200" smtClean="0">
                <a:solidFill>
                  <a:schemeClr val="tx1"/>
                </a:solidFill>
                <a:latin typeface="+mn-lt"/>
              </a:rPr>
              <a:pPr/>
              <a:t>3</a:t>
            </a:fld>
            <a:endParaRPr lang="en-US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Pentagon 61">
            <a:extLst>
              <a:ext uri="{FF2B5EF4-FFF2-40B4-BE49-F238E27FC236}">
                <a16:creationId xmlns:a16="http://schemas.microsoft.com/office/drawing/2014/main" id="{19904F99-ECF1-3342-A3B2-F8C5B0F4AA3D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Overview</a:t>
            </a:r>
          </a:p>
        </p:txBody>
      </p:sp>
      <p:sp>
        <p:nvSpPr>
          <p:cNvPr id="65" name="Chevron 64">
            <a:extLst>
              <a:ext uri="{FF2B5EF4-FFF2-40B4-BE49-F238E27FC236}">
                <a16:creationId xmlns:a16="http://schemas.microsoft.com/office/drawing/2014/main" id="{8BBC4C30-A223-0049-8EAF-AD281F9E6EBA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66" name="Chevron 65">
            <a:extLst>
              <a:ext uri="{FF2B5EF4-FFF2-40B4-BE49-F238E27FC236}">
                <a16:creationId xmlns:a16="http://schemas.microsoft.com/office/drawing/2014/main" id="{B2461460-3764-5E49-BFB3-2B057F8368F5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Intersection </a:t>
            </a:r>
          </a:p>
        </p:txBody>
      </p:sp>
      <p:sp>
        <p:nvSpPr>
          <p:cNvPr id="67" name="Chevron 66">
            <a:extLst>
              <a:ext uri="{FF2B5EF4-FFF2-40B4-BE49-F238E27FC236}">
                <a16:creationId xmlns:a16="http://schemas.microsoft.com/office/drawing/2014/main" id="{CEA9DA75-DEC5-8F4F-A92B-E754E45ED20C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8631DF23-88AC-F34B-929B-FEB6C6168922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EAC92A6-5172-7348-8511-1D2B018CB729}"/>
              </a:ext>
            </a:extLst>
          </p:cNvPr>
          <p:cNvGrpSpPr/>
          <p:nvPr/>
        </p:nvGrpSpPr>
        <p:grpSpPr>
          <a:xfrm>
            <a:off x="325232" y="1777557"/>
            <a:ext cx="4488726" cy="967040"/>
            <a:chOff x="325232" y="1777557"/>
            <a:chExt cx="4488726" cy="967040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2FC8393-36C1-244C-9E38-D8C4031B6C08}"/>
                </a:ext>
              </a:extLst>
            </p:cNvPr>
            <p:cNvSpPr/>
            <p:nvPr/>
          </p:nvSpPr>
          <p:spPr>
            <a:xfrm>
              <a:off x="2234422" y="1777557"/>
              <a:ext cx="2579536" cy="96704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Matrix multiplication is not the only kernel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CE64C69-0BA9-1543-A98B-98D87C5CC24C}"/>
                </a:ext>
              </a:extLst>
            </p:cNvPr>
            <p:cNvSpPr txBox="1"/>
            <p:nvPr/>
          </p:nvSpPr>
          <p:spPr>
            <a:xfrm>
              <a:off x="325232" y="1940801"/>
              <a:ext cx="1558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>
                  <a:solidFill>
                    <a:srgbClr val="002060"/>
                  </a:solidFill>
                </a:rPr>
                <a:t>Challenges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4EC6074-488B-254D-B204-D3D2B5C68331}"/>
              </a:ext>
            </a:extLst>
          </p:cNvPr>
          <p:cNvSpPr/>
          <p:nvPr/>
        </p:nvSpPr>
        <p:spPr>
          <a:xfrm>
            <a:off x="5164836" y="1774548"/>
            <a:ext cx="2722870" cy="9506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Problem domains are in [dense … hyper-sparse]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6C020F-F4A5-694B-AAC7-1023625E82F2}"/>
              </a:ext>
            </a:extLst>
          </p:cNvPr>
          <p:cNvGrpSpPr/>
          <p:nvPr/>
        </p:nvGrpSpPr>
        <p:grpSpPr>
          <a:xfrm>
            <a:off x="118381" y="2744597"/>
            <a:ext cx="4695577" cy="1380124"/>
            <a:chOff x="118381" y="2744597"/>
            <a:chExt cx="4695577" cy="138012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2DD4D39-3EB4-C144-ABF2-5706B983706E}"/>
                </a:ext>
              </a:extLst>
            </p:cNvPr>
            <p:cNvSpPr/>
            <p:nvPr/>
          </p:nvSpPr>
          <p:spPr>
            <a:xfrm>
              <a:off x="2234422" y="3157681"/>
              <a:ext cx="2579536" cy="96704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Efficient processing of all tensor algebra kernels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E608A0-C02F-2549-94BB-43F3300CAB70}"/>
                </a:ext>
              </a:extLst>
            </p:cNvPr>
            <p:cNvSpPr txBox="1"/>
            <p:nvPr/>
          </p:nvSpPr>
          <p:spPr>
            <a:xfrm>
              <a:off x="118381" y="3373297"/>
              <a:ext cx="19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>
                  <a:solidFill>
                    <a:srgbClr val="002060"/>
                  </a:solidFill>
                </a:rPr>
                <a:t>Opportunities</a:t>
              </a:r>
              <a:endParaRPr lang="en-US" sz="2000" b="1" u="sng">
                <a:solidFill>
                  <a:srgbClr val="002060"/>
                </a:solidFill>
              </a:endParaRPr>
            </a:p>
          </p:txBody>
        </p:sp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D14B31D0-F273-3F48-81C7-BC6EC6BCE15C}"/>
                </a:ext>
              </a:extLst>
            </p:cNvPr>
            <p:cNvSpPr/>
            <p:nvPr/>
          </p:nvSpPr>
          <p:spPr>
            <a:xfrm>
              <a:off x="3520827" y="2744597"/>
              <a:ext cx="190884" cy="429126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9CA69AA-2BDC-CC48-8E52-874960883316}"/>
              </a:ext>
            </a:extLst>
          </p:cNvPr>
          <p:cNvGrpSpPr/>
          <p:nvPr/>
        </p:nvGrpSpPr>
        <p:grpSpPr>
          <a:xfrm>
            <a:off x="5164836" y="2741588"/>
            <a:ext cx="2722870" cy="1363418"/>
            <a:chOff x="5164836" y="2741588"/>
            <a:chExt cx="2722870" cy="1363418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2FDD2F8-2A7A-C146-B45B-D20BB0039453}"/>
                </a:ext>
              </a:extLst>
            </p:cNvPr>
            <p:cNvSpPr/>
            <p:nvPr/>
          </p:nvSpPr>
          <p:spPr>
            <a:xfrm>
              <a:off x="5164836" y="3137967"/>
              <a:ext cx="2722870" cy="96703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Efficient handling regardless of the density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411CD49-B11F-C140-984A-F8E99117B4A8}"/>
                </a:ext>
              </a:extLst>
            </p:cNvPr>
            <p:cNvSpPr/>
            <p:nvPr/>
          </p:nvSpPr>
          <p:spPr>
            <a:xfrm>
              <a:off x="6529834" y="2741588"/>
              <a:ext cx="190884" cy="429126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D1E39E-BC2E-2B4D-BB69-C321E7BF0F14}"/>
              </a:ext>
            </a:extLst>
          </p:cNvPr>
          <p:cNvGrpSpPr/>
          <p:nvPr/>
        </p:nvGrpSpPr>
        <p:grpSpPr>
          <a:xfrm>
            <a:off x="8701659" y="1910407"/>
            <a:ext cx="2893900" cy="2091487"/>
            <a:chOff x="8667811" y="2231379"/>
            <a:chExt cx="2893900" cy="20914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61E282-68EE-A24F-AEE3-1E636352E6AC}"/>
                </a:ext>
              </a:extLst>
            </p:cNvPr>
            <p:cNvSpPr txBox="1"/>
            <p:nvPr/>
          </p:nvSpPr>
          <p:spPr>
            <a:xfrm>
              <a:off x="9180836" y="3794091"/>
              <a:ext cx="551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</a:rPr>
                <a:t>TTV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674491-8898-9E4F-A79D-F5A6D2AD396A}"/>
                </a:ext>
              </a:extLst>
            </p:cNvPr>
            <p:cNvSpPr txBox="1"/>
            <p:nvPr/>
          </p:nvSpPr>
          <p:spPr>
            <a:xfrm>
              <a:off x="9769962" y="3045791"/>
              <a:ext cx="617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</a:rPr>
                <a:t>TTM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B737A5-0E31-9F4B-8109-9C5C2139CBD8}"/>
                </a:ext>
              </a:extLst>
            </p:cNvPr>
            <p:cNvSpPr txBox="1"/>
            <p:nvPr/>
          </p:nvSpPr>
          <p:spPr>
            <a:xfrm>
              <a:off x="9890309" y="3953534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</a:rPr>
                <a:t>SDDMM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C97727-2F97-054C-803C-A17EAE9208A1}"/>
                </a:ext>
              </a:extLst>
            </p:cNvPr>
            <p:cNvSpPr txBox="1"/>
            <p:nvPr/>
          </p:nvSpPr>
          <p:spPr>
            <a:xfrm>
              <a:off x="10564707" y="2734864"/>
              <a:ext cx="997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</a:rPr>
                <a:t>MTTKRP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F98536-2EC7-A24B-A06A-3E4DD72D9D33}"/>
                </a:ext>
              </a:extLst>
            </p:cNvPr>
            <p:cNvSpPr txBox="1"/>
            <p:nvPr/>
          </p:nvSpPr>
          <p:spPr>
            <a:xfrm>
              <a:off x="9366431" y="2231379"/>
              <a:ext cx="1491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</a:rPr>
                <a:t>Inner Product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29107-145B-A14F-A0D2-A1BD4ADBF99B}"/>
                </a:ext>
              </a:extLst>
            </p:cNvPr>
            <p:cNvSpPr txBox="1"/>
            <p:nvPr/>
          </p:nvSpPr>
          <p:spPr>
            <a:xfrm>
              <a:off x="8969757" y="270687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</a:rPr>
                <a:t>GEMV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9C994A-23CD-014E-80F0-4D058A95F829}"/>
                </a:ext>
              </a:extLst>
            </p:cNvPr>
            <p:cNvSpPr txBox="1"/>
            <p:nvPr/>
          </p:nvSpPr>
          <p:spPr>
            <a:xfrm>
              <a:off x="8667811" y="3332793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</a:rPr>
                <a:t>GEMM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F8C7AD-98CE-E441-ADF8-6D9F716EF1E5}"/>
                </a:ext>
              </a:extLst>
            </p:cNvPr>
            <p:cNvSpPr txBox="1"/>
            <p:nvPr/>
          </p:nvSpPr>
          <p:spPr>
            <a:xfrm>
              <a:off x="10108536" y="3355434"/>
              <a:ext cx="1343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</a:rPr>
                <a:t>Convolution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A4830-00D3-1F48-8253-FE8FB407EB51}"/>
              </a:ext>
            </a:extLst>
          </p:cNvPr>
          <p:cNvGrpSpPr/>
          <p:nvPr/>
        </p:nvGrpSpPr>
        <p:grpSpPr>
          <a:xfrm>
            <a:off x="0" y="4316374"/>
            <a:ext cx="12118531" cy="2022427"/>
            <a:chOff x="-28520" y="4501951"/>
            <a:chExt cx="12118531" cy="2022427"/>
          </a:xfrm>
        </p:grpSpPr>
        <p:pic>
          <p:nvPicPr>
            <p:cNvPr id="80" name="Picture 79" descr="A picture containing colorful, basketball, holding, umbrella&#10;&#10;Description automatically generated">
              <a:extLst>
                <a:ext uri="{FF2B5EF4-FFF2-40B4-BE49-F238E27FC236}">
                  <a16:creationId xmlns:a16="http://schemas.microsoft.com/office/drawing/2014/main" id="{0AAFD330-55A6-2E42-9BC1-A0A5E7A97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738" y="4761149"/>
              <a:ext cx="955782" cy="879554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6BF11AF-A258-0248-8C5B-DA72FE804D1D}"/>
                </a:ext>
              </a:extLst>
            </p:cNvPr>
            <p:cNvSpPr txBox="1"/>
            <p:nvPr/>
          </p:nvSpPr>
          <p:spPr>
            <a:xfrm>
              <a:off x="10201160" y="5579317"/>
              <a:ext cx="1345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Deep Learning</a:t>
              </a:r>
            </a:p>
          </p:txBody>
        </p:sp>
        <p:pic>
          <p:nvPicPr>
            <p:cNvPr id="82" name="Picture 81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6157B768-4CC9-7740-A6FF-65AEE8374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563" y="4751274"/>
              <a:ext cx="1318414" cy="497180"/>
            </a:xfrm>
            <a:prstGeom prst="rect">
              <a:avLst/>
            </a:prstGeom>
          </p:spPr>
        </p:pic>
        <p:pic>
          <p:nvPicPr>
            <p:cNvPr id="85" name="Picture 84" descr="A circuit board&#10;&#10;Description automatically generated">
              <a:extLst>
                <a:ext uri="{FF2B5EF4-FFF2-40B4-BE49-F238E27FC236}">
                  <a16:creationId xmlns:a16="http://schemas.microsoft.com/office/drawing/2014/main" id="{F56F774B-3C70-4C46-A2C6-C450213A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975" y="4751719"/>
              <a:ext cx="1151018" cy="645572"/>
            </a:xfrm>
            <a:prstGeom prst="rect">
              <a:avLst/>
            </a:prstGeom>
          </p:spPr>
        </p:pic>
        <p:pic>
          <p:nvPicPr>
            <p:cNvPr id="86" name="Picture 8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7A4EAA8-9844-B242-A1C7-D30538222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17" y="4501951"/>
              <a:ext cx="1331406" cy="1064432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DC5A783-5F24-274B-8B9A-68D9CB2CAA67}"/>
                </a:ext>
              </a:extLst>
            </p:cNvPr>
            <p:cNvSpPr txBox="1"/>
            <p:nvPr/>
          </p:nvSpPr>
          <p:spPr>
            <a:xfrm>
              <a:off x="817635" y="5363751"/>
              <a:ext cx="1255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Internet &amp;</a:t>
              </a:r>
            </a:p>
            <a:p>
              <a:pPr algn="ctr"/>
              <a:r>
                <a:rPr lang="en-US" sz="1400">
                  <a:solidFill>
                    <a:schemeClr val="tx2"/>
                  </a:solidFill>
                </a:rPr>
                <a:t>Social media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9376985-76E1-4D4C-823A-320792347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396" y="6015338"/>
              <a:ext cx="10976615" cy="3065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7DA6EDE-1CDC-5648-AFCE-FD39B82544E1}"/>
                </a:ext>
              </a:extLst>
            </p:cNvPr>
            <p:cNvCxnSpPr/>
            <p:nvPr/>
          </p:nvCxnSpPr>
          <p:spPr>
            <a:xfrm>
              <a:off x="2056632" y="5901355"/>
              <a:ext cx="0" cy="238540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72096DE-0836-7042-984C-E72514EE5578}"/>
                </a:ext>
              </a:extLst>
            </p:cNvPr>
            <p:cNvCxnSpPr/>
            <p:nvPr/>
          </p:nvCxnSpPr>
          <p:spPr>
            <a:xfrm>
              <a:off x="4371074" y="5892814"/>
              <a:ext cx="0" cy="238540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BA12820-0CBF-884E-A046-FD849C63B16C}"/>
                </a:ext>
              </a:extLst>
            </p:cNvPr>
            <p:cNvCxnSpPr/>
            <p:nvPr/>
          </p:nvCxnSpPr>
          <p:spPr>
            <a:xfrm>
              <a:off x="6724528" y="5885111"/>
              <a:ext cx="0" cy="238540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E92A519-D566-9648-9622-F1F7F3A11156}"/>
                </a:ext>
              </a:extLst>
            </p:cNvPr>
            <p:cNvCxnSpPr/>
            <p:nvPr/>
          </p:nvCxnSpPr>
          <p:spPr>
            <a:xfrm>
              <a:off x="9165521" y="5885111"/>
              <a:ext cx="0" cy="238540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297BD60-A3E4-E84C-8EC2-51F884427A17}"/>
                </a:ext>
              </a:extLst>
            </p:cNvPr>
            <p:cNvCxnSpPr/>
            <p:nvPr/>
          </p:nvCxnSpPr>
          <p:spPr>
            <a:xfrm>
              <a:off x="11657063" y="5877559"/>
              <a:ext cx="0" cy="238540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DD22EE8-C2B4-2C4B-AB0F-8B7DC6D5F93A}"/>
                </a:ext>
              </a:extLst>
            </p:cNvPr>
            <p:cNvSpPr txBox="1"/>
            <p:nvPr/>
          </p:nvSpPr>
          <p:spPr>
            <a:xfrm>
              <a:off x="11334699" y="6122188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100%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004CFEC-C3F7-1F48-A205-7DE11557A655}"/>
                </a:ext>
              </a:extLst>
            </p:cNvPr>
            <p:cNvSpPr txBox="1"/>
            <p:nvPr/>
          </p:nvSpPr>
          <p:spPr>
            <a:xfrm>
              <a:off x="8865139" y="607220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1%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E7697B9-5FA9-034E-9C61-1E25177863C5}"/>
                </a:ext>
              </a:extLst>
            </p:cNvPr>
            <p:cNvSpPr txBox="1"/>
            <p:nvPr/>
          </p:nvSpPr>
          <p:spPr>
            <a:xfrm>
              <a:off x="6254204" y="6155046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10</a:t>
              </a:r>
              <a:r>
                <a:rPr lang="en-US" sz="2400" b="1" baseline="30000"/>
                <a:t>-2</a:t>
              </a:r>
              <a:r>
                <a:rPr lang="en-US" b="1"/>
                <a:t>%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3CF0472-D9CA-9645-989C-B5DD765398AA}"/>
                </a:ext>
              </a:extLst>
            </p:cNvPr>
            <p:cNvSpPr txBox="1"/>
            <p:nvPr/>
          </p:nvSpPr>
          <p:spPr>
            <a:xfrm>
              <a:off x="3740003" y="6123651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10</a:t>
              </a:r>
              <a:r>
                <a:rPr lang="en-US" sz="2400" b="1" baseline="30000"/>
                <a:t>-4</a:t>
              </a:r>
              <a:r>
                <a:rPr lang="en-US" b="1"/>
                <a:t>%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2C6C7CF-0C59-794D-A354-291A480DBC5E}"/>
                </a:ext>
              </a:extLst>
            </p:cNvPr>
            <p:cNvSpPr txBox="1"/>
            <p:nvPr/>
          </p:nvSpPr>
          <p:spPr>
            <a:xfrm>
              <a:off x="1409876" y="6140375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&gt;10</a:t>
              </a:r>
              <a:r>
                <a:rPr lang="en-US" sz="2400" b="1" baseline="30000"/>
                <a:t>-6</a:t>
              </a:r>
              <a:r>
                <a:rPr lang="en-US" b="1"/>
                <a:t>%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5C8B23C-F90E-124B-9A3D-50AB0E36B95D}"/>
                </a:ext>
              </a:extLst>
            </p:cNvPr>
            <p:cNvSpPr txBox="1"/>
            <p:nvPr/>
          </p:nvSpPr>
          <p:spPr>
            <a:xfrm>
              <a:off x="-28520" y="5730208"/>
              <a:ext cx="12523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Density:</a:t>
              </a:r>
            </a:p>
            <a:p>
              <a:r>
                <a:rPr lang="en-US" sz="2000" b="1"/>
                <a:t>(log scale)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0AD063F-BD25-1745-848B-7AA08D70EC7E}"/>
                </a:ext>
              </a:extLst>
            </p:cNvPr>
            <p:cNvSpPr txBox="1"/>
            <p:nvPr/>
          </p:nvSpPr>
          <p:spPr>
            <a:xfrm>
              <a:off x="4412546" y="5372011"/>
              <a:ext cx="1360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Circuit Simulation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4EC1F52-F468-4048-86A6-02637380E72D}"/>
                </a:ext>
              </a:extLst>
            </p:cNvPr>
            <p:cNvSpPr txBox="1"/>
            <p:nvPr/>
          </p:nvSpPr>
          <p:spPr>
            <a:xfrm>
              <a:off x="8279708" y="5416662"/>
              <a:ext cx="1172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Problems in Statistics</a:t>
              </a:r>
            </a:p>
          </p:txBody>
        </p:sp>
        <p:pic>
          <p:nvPicPr>
            <p:cNvPr id="112" name="Picture 111" descr="A picture containing cake&#10;&#10;Description automatically generated">
              <a:extLst>
                <a:ext uri="{FF2B5EF4-FFF2-40B4-BE49-F238E27FC236}">
                  <a16:creationId xmlns:a16="http://schemas.microsoft.com/office/drawing/2014/main" id="{60EB6C44-3103-8B4B-B37E-0BC02E61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311" y="4651432"/>
              <a:ext cx="1151018" cy="705958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A6939A7-2F6E-6943-AAD8-FBC14AAA01A3}"/>
                </a:ext>
              </a:extLst>
            </p:cNvPr>
            <p:cNvSpPr txBox="1"/>
            <p:nvPr/>
          </p:nvSpPr>
          <p:spPr>
            <a:xfrm>
              <a:off x="6493843" y="5378874"/>
              <a:ext cx="134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Computational Chemistry</a:t>
              </a:r>
            </a:p>
          </p:txBody>
        </p:sp>
        <p:pic>
          <p:nvPicPr>
            <p:cNvPr id="114" name="Picture 113" descr="A close up of a sign&#10;&#10;Description automatically generated">
              <a:extLst>
                <a:ext uri="{FF2B5EF4-FFF2-40B4-BE49-F238E27FC236}">
                  <a16:creationId xmlns:a16="http://schemas.microsoft.com/office/drawing/2014/main" id="{0A21AEF8-4C38-4443-9E68-8B7A1E882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41" y="4795749"/>
              <a:ext cx="1151018" cy="575509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32DAC71-806D-0245-863D-3C7F9B2FED56}"/>
                </a:ext>
              </a:extLst>
            </p:cNvPr>
            <p:cNvSpPr txBox="1"/>
            <p:nvPr/>
          </p:nvSpPr>
          <p:spPr>
            <a:xfrm>
              <a:off x="2296648" y="5378874"/>
              <a:ext cx="1820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Recommendation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2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E3F184-F98F-4847-A8A6-4D708A8D8B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E84A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ExTensor</a:t>
            </a:r>
            <a:r>
              <a:rPr lang="en-US"/>
              <a:t> Contributions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BA61E6-882F-D04C-802F-EAB95615F46F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28014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E84A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/>
              <a:t>ExTensor</a:t>
            </a:r>
            <a:r>
              <a:rPr lang="en-US" sz="2600" dirty="0"/>
              <a:t>: The first accelerator for sparse tensor algebra</a:t>
            </a:r>
          </a:p>
          <a:p>
            <a:pPr marL="457200" lvl="1" indent="0" algn="ctr">
              <a:buNone/>
            </a:pPr>
            <a:endParaRPr lang="en-US" sz="2200" dirty="0"/>
          </a:p>
          <a:p>
            <a:r>
              <a:rPr lang="en-US" sz="2600" b="1" dirty="0"/>
              <a:t>Key Idea:</a:t>
            </a:r>
            <a:r>
              <a:rPr lang="en-US" sz="2600" dirty="0"/>
              <a:t> Hierarchical Intersection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 Removing operations by exploiting sparsity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Novel intersection algorithm and hardware design</a:t>
            </a:r>
          </a:p>
          <a:p>
            <a:pPr marL="457200" lvl="1" indent="0" algn="ctr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84268E-145E-5448-8480-A65B118E3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8340" y="6310079"/>
            <a:ext cx="470920" cy="365592"/>
          </a:xfrm>
        </p:spPr>
        <p:txBody>
          <a:bodyPr/>
          <a:lstStyle/>
          <a:p>
            <a:fld id="{7DAA0FC6-F71F-4650-BE21-9A15F164E712}" type="slidenum">
              <a:rPr lang="en-US" sz="1200" smtClean="0">
                <a:solidFill>
                  <a:schemeClr val="tx1"/>
                </a:solidFill>
                <a:latin typeface="+mn-lt"/>
              </a:rPr>
              <a:pPr/>
              <a:t>4</a:t>
            </a:fld>
            <a:endParaRPr lang="en-US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00998640-4C1C-9E40-A7A4-EC663BD03F63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Overview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55330AB1-599D-B844-8E37-F661113A4601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Hierarchical Intersection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03323627-094C-B841-98B6-8DEA952C7E1F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Intersection 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4F663B6D-663E-8140-BAB7-E153FF4C367F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40C9976-4852-5D4B-A4DF-BDA08E7A37BB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05343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F0B2D8-F2AA-4B33-B89D-BD0A9FCE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2686050"/>
            <a:ext cx="11084560" cy="1485900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Intersection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3828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3411-35FF-7E44-A6A9-8DBB61BD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D72B-1666-3B4F-A0AD-1644AD89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47" cy="4145968"/>
          </a:xfrm>
        </p:spPr>
        <p:txBody>
          <a:bodyPr>
            <a:normAutofit/>
          </a:bodyPr>
          <a:lstStyle/>
          <a:p>
            <a:r>
              <a:rPr lang="en-US" sz="2600"/>
              <a:t>Basic Opportunity: x * 0 = 0 for all x</a:t>
            </a:r>
          </a:p>
          <a:p>
            <a:pPr lvl="1"/>
            <a:r>
              <a:rPr lang="en-US" sz="2200"/>
              <a:t>Skipping ineffectual operations </a:t>
            </a:r>
          </a:p>
          <a:p>
            <a:pPr marL="0" indent="0">
              <a:buNone/>
            </a:pPr>
            <a:endParaRPr lang="en-US"/>
          </a:p>
          <a:p>
            <a:r>
              <a:rPr lang="en-US" sz="2600"/>
              <a:t>Case 1: x is a scalar</a:t>
            </a:r>
          </a:p>
          <a:p>
            <a:endParaRPr lang="en-US" sz="2600"/>
          </a:p>
          <a:p>
            <a:r>
              <a:rPr lang="en-US" sz="2600"/>
              <a:t>Case 2: x is a tile/tensor</a:t>
            </a:r>
          </a:p>
          <a:p>
            <a:pPr marL="0" indent="0">
              <a:buNone/>
            </a:pPr>
            <a:endParaRPr lang="en-US" sz="2600"/>
          </a:p>
          <a:p>
            <a:r>
              <a:rPr lang="en-US" sz="2600"/>
              <a:t>Case 3: x is an un-evaluated tensor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E25685-3040-2543-AEA6-CADA680192E1}"/>
              </a:ext>
            </a:extLst>
          </p:cNvPr>
          <p:cNvGrpSpPr/>
          <p:nvPr/>
        </p:nvGrpSpPr>
        <p:grpSpPr>
          <a:xfrm>
            <a:off x="8213199" y="3367252"/>
            <a:ext cx="2707052" cy="2179811"/>
            <a:chOff x="8344124" y="2871389"/>
            <a:chExt cx="2707052" cy="21798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DFF7B5-BF49-5444-9A91-330E0DAA4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2919" y="2871389"/>
              <a:ext cx="2088257" cy="15661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69AD73-E2A6-2143-8ACD-41D2232F5496}"/>
                </a:ext>
              </a:extLst>
            </p:cNvPr>
            <p:cNvSpPr txBox="1"/>
            <p:nvPr/>
          </p:nvSpPr>
          <p:spPr>
            <a:xfrm>
              <a:off x="9190475" y="4743423"/>
              <a:ext cx="106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accent4">
                      <a:lumMod val="75000"/>
                    </a:schemeClr>
                  </a:solidFill>
                </a:rPr>
                <a:t>X is a tensor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F20E3AEB-2E5E-B147-B523-C4EA4090C9CE}"/>
                </a:ext>
              </a:extLst>
            </p:cNvPr>
            <p:cNvCxnSpPr>
              <a:cxnSpLocks/>
              <a:stCxn id="20" idx="0"/>
              <a:endCxn id="13" idx="2"/>
            </p:cNvCxnSpPr>
            <p:nvPr/>
          </p:nvCxnSpPr>
          <p:spPr>
            <a:xfrm rot="5400000" flipH="1" flipV="1">
              <a:off x="9712741" y="4449117"/>
              <a:ext cx="305841" cy="282773"/>
            </a:xfrm>
            <a:prstGeom prst="curvedConnector3">
              <a:avLst>
                <a:gd name="adj1" fmla="val 4442"/>
              </a:avLst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B7105D-8F45-814E-AC3D-93743DC19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0475" y="3026850"/>
              <a:ext cx="985653" cy="739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8B7153-D4C3-4D4A-A95D-03EF149EC4DF}"/>
                </a:ext>
              </a:extLst>
            </p:cNvPr>
            <p:cNvSpPr txBox="1"/>
            <p:nvPr/>
          </p:nvSpPr>
          <p:spPr>
            <a:xfrm>
              <a:off x="8344124" y="4500256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accent1">
                      <a:lumMod val="75000"/>
                    </a:schemeClr>
                  </a:solidFill>
                </a:rPr>
                <a:t>X is a tile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743AB87-F92B-024E-AF59-862F22FE8976}"/>
                </a:ext>
              </a:extLst>
            </p:cNvPr>
            <p:cNvCxnSpPr>
              <a:cxnSpLocks/>
              <a:stCxn id="19" idx="3"/>
              <a:endCxn id="14" idx="2"/>
            </p:cNvCxnSpPr>
            <p:nvPr/>
          </p:nvCxnSpPr>
          <p:spPr>
            <a:xfrm flipV="1">
              <a:off x="9174801" y="3766090"/>
              <a:ext cx="508501" cy="888055"/>
            </a:xfrm>
            <a:prstGeom prst="curvedConnector2">
              <a:avLst/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E749DBA-4D87-0D41-A650-E1E9B53EDB5C}"/>
              </a:ext>
            </a:extLst>
          </p:cNvPr>
          <p:cNvSpPr>
            <a:spLocks/>
          </p:cNvSpPr>
          <p:nvPr/>
        </p:nvSpPr>
        <p:spPr>
          <a:xfrm>
            <a:off x="7199855" y="1891082"/>
            <a:ext cx="274320" cy="274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13294B"/>
                </a:solidFill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314915-C331-7649-AAF1-71167D981B6D}"/>
              </a:ext>
            </a:extLst>
          </p:cNvPr>
          <p:cNvSpPr txBox="1"/>
          <p:nvPr/>
        </p:nvSpPr>
        <p:spPr>
          <a:xfrm>
            <a:off x="7538543" y="1901402"/>
            <a:ext cx="2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4D99C1-442F-9E46-A4B5-718CEE06C30D}"/>
              </a:ext>
            </a:extLst>
          </p:cNvPr>
          <p:cNvSpPr>
            <a:spLocks/>
          </p:cNvSpPr>
          <p:nvPr/>
        </p:nvSpPr>
        <p:spPr>
          <a:xfrm>
            <a:off x="7877231" y="1891082"/>
            <a:ext cx="274320" cy="274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13294B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7F6DEE-EB8E-4743-8B02-44168FF8A91A}"/>
              </a:ext>
            </a:extLst>
          </p:cNvPr>
          <p:cNvSpPr txBox="1"/>
          <p:nvPr/>
        </p:nvSpPr>
        <p:spPr>
          <a:xfrm>
            <a:off x="8213199" y="1848755"/>
            <a:ext cx="2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538613-3358-D64B-AC81-DE4C85F3BFB8}"/>
              </a:ext>
            </a:extLst>
          </p:cNvPr>
          <p:cNvSpPr>
            <a:spLocks/>
          </p:cNvSpPr>
          <p:nvPr/>
        </p:nvSpPr>
        <p:spPr>
          <a:xfrm>
            <a:off x="8581503" y="1891082"/>
            <a:ext cx="274320" cy="274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13294B"/>
                </a:solidFill>
              </a:rPr>
              <a:t>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695DBB-C736-794D-87F7-34B7C891B039}"/>
              </a:ext>
            </a:extLst>
          </p:cNvPr>
          <p:cNvGrpSpPr/>
          <p:nvPr/>
        </p:nvGrpSpPr>
        <p:grpSpPr>
          <a:xfrm>
            <a:off x="8835589" y="3016999"/>
            <a:ext cx="2384003" cy="2345607"/>
            <a:chOff x="8966514" y="2521136"/>
            <a:chExt cx="2384003" cy="23456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302416-9B28-334C-B3D6-69162502AA99}"/>
                </a:ext>
              </a:extLst>
            </p:cNvPr>
            <p:cNvSpPr txBox="1"/>
            <p:nvPr/>
          </p:nvSpPr>
          <p:spPr>
            <a:xfrm>
              <a:off x="9384157" y="2521136"/>
              <a:ext cx="985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Matrix 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D76C92-C580-9B42-8585-C2A865B92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4157" y="3141810"/>
              <a:ext cx="145329" cy="108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8965DC-EDCC-3149-B005-D577B6A6444D}"/>
                </a:ext>
              </a:extLst>
            </p:cNvPr>
            <p:cNvSpPr txBox="1"/>
            <p:nvPr/>
          </p:nvSpPr>
          <p:spPr>
            <a:xfrm>
              <a:off x="10332161" y="4558966"/>
              <a:ext cx="1018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accent6">
                      <a:lumMod val="75000"/>
                    </a:schemeClr>
                  </a:solidFill>
                </a:rPr>
                <a:t>X is a scalar</a:t>
              </a:r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33026DF4-A63A-8E41-A329-32D8D37F5A3A}"/>
                </a:ext>
              </a:extLst>
            </p:cNvPr>
            <p:cNvCxnSpPr>
              <a:cxnSpLocks/>
              <a:stCxn id="6" idx="0"/>
              <a:endCxn id="15" idx="3"/>
            </p:cNvCxnSpPr>
            <p:nvPr/>
          </p:nvCxnSpPr>
          <p:spPr>
            <a:xfrm rot="16200000" flipV="1">
              <a:off x="9504085" y="3221711"/>
              <a:ext cx="1362657" cy="1311853"/>
            </a:xfrm>
            <a:prstGeom prst="curvedConnector2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CB65C5F-AE8D-8744-9ED6-335CCD17C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6514" y="2875741"/>
              <a:ext cx="2088257" cy="15661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6CAA1-A0AD-A646-9E73-24ABFE70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AF2BFECF-F931-45CE-8391-7A5437AB3693}" type="slidenum">
              <a:rPr lang="en-US" smtClean="0"/>
              <a:t>6</a:t>
            </a:fld>
            <a:endParaRPr lang="en-US"/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45165449-7143-E94E-B089-B2988317F781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26" name="Chevron 25">
            <a:extLst>
              <a:ext uri="{FF2B5EF4-FFF2-40B4-BE49-F238E27FC236}">
                <a16:creationId xmlns:a16="http://schemas.microsoft.com/office/drawing/2014/main" id="{2490C83E-74FA-A845-A13F-6618D25F0265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Hierarchical Intersection</a:t>
            </a:r>
          </a:p>
        </p:txBody>
      </p:sp>
      <p:sp>
        <p:nvSpPr>
          <p:cNvPr id="28" name="Chevron 27">
            <a:extLst>
              <a:ext uri="{FF2B5EF4-FFF2-40B4-BE49-F238E27FC236}">
                <a16:creationId xmlns:a16="http://schemas.microsoft.com/office/drawing/2014/main" id="{453064AC-B17D-3442-BBF8-2324334A8382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Implementation </a:t>
            </a:r>
          </a:p>
        </p:txBody>
      </p:sp>
      <p:sp>
        <p:nvSpPr>
          <p:cNvPr id="29" name="Chevron 28">
            <a:extLst>
              <a:ext uri="{FF2B5EF4-FFF2-40B4-BE49-F238E27FC236}">
                <a16:creationId xmlns:a16="http://schemas.microsoft.com/office/drawing/2014/main" id="{259112E6-D7D2-484C-86E9-674FA5A790E8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82F5FBC-2145-3B4D-A307-76E557B24C04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2412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C97C9B0-428A-6342-A719-EA4ECBCE5C7D}"/>
              </a:ext>
            </a:extLst>
          </p:cNvPr>
          <p:cNvGrpSpPr/>
          <p:nvPr/>
        </p:nvGrpSpPr>
        <p:grpSpPr>
          <a:xfrm>
            <a:off x="3403056" y="2898214"/>
            <a:ext cx="4266200" cy="2061188"/>
            <a:chOff x="3403056" y="2898214"/>
            <a:chExt cx="4266200" cy="20611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2B862E-6FD1-CA4F-AF59-4ACAC60E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0464" y="2898214"/>
              <a:ext cx="3248792" cy="20611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EE70A-ED4D-7F49-9437-76DE80AA918C}"/>
                </a:ext>
              </a:extLst>
            </p:cNvPr>
            <p:cNvSpPr txBox="1"/>
            <p:nvPr/>
          </p:nvSpPr>
          <p:spPr>
            <a:xfrm>
              <a:off x="3403056" y="3344236"/>
              <a:ext cx="1344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Coordinate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782B1FB-65D1-5A41-8348-9A19A422BEC7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4075546" y="3713568"/>
              <a:ext cx="452812" cy="2786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0FED1C-A8E3-3A4E-96A8-3C3E8303DC18}"/>
              </a:ext>
            </a:extLst>
          </p:cNvPr>
          <p:cNvSpPr/>
          <p:nvPr/>
        </p:nvSpPr>
        <p:spPr>
          <a:xfrm>
            <a:off x="9643104" y="2519356"/>
            <a:ext cx="123617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u="sng">
                <a:solidFill>
                  <a:schemeClr val="tx2"/>
                </a:solidFill>
              </a:rPr>
              <a:t>Savings</a:t>
            </a:r>
            <a:endParaRPr lang="en-US" sz="2667" u="sng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FB1B9-862E-F745-A764-FBC0E728A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51" y="3351108"/>
            <a:ext cx="2256433" cy="192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4797D8-26ED-8247-AFD9-35693FCFD15E}"/>
              </a:ext>
            </a:extLst>
          </p:cNvPr>
          <p:cNvSpPr txBox="1"/>
          <p:nvPr/>
        </p:nvSpPr>
        <p:spPr>
          <a:xfrm>
            <a:off x="9283166" y="3275410"/>
            <a:ext cx="1956048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>
                <a:solidFill>
                  <a:srgbClr val="00B050"/>
                </a:solidFill>
              </a:rPr>
              <a:t>Reduce storage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0F693D-7CAC-7540-9666-33406B5BF1FA}"/>
              </a:ext>
            </a:extLst>
          </p:cNvPr>
          <p:cNvSpPr/>
          <p:nvPr/>
        </p:nvSpPr>
        <p:spPr>
          <a:xfrm>
            <a:off x="9081990" y="3631503"/>
            <a:ext cx="2358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>
                <a:solidFill>
                  <a:srgbClr val="00B050"/>
                </a:solidFill>
              </a:rPr>
              <a:t>Eliminate compute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174C2-B3AA-2447-86BB-351BD78F857D}"/>
              </a:ext>
            </a:extLst>
          </p:cNvPr>
          <p:cNvSpPr/>
          <p:nvPr/>
        </p:nvSpPr>
        <p:spPr>
          <a:xfrm>
            <a:off x="166700" y="3133569"/>
            <a:ext cx="1439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Coordinates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39E1DE-81DE-3A4B-A456-03633937B7B4}"/>
              </a:ext>
            </a:extLst>
          </p:cNvPr>
          <p:cNvCxnSpPr>
            <a:cxnSpLocks/>
          </p:cNvCxnSpPr>
          <p:nvPr/>
        </p:nvCxnSpPr>
        <p:spPr bwMode="auto">
          <a:xfrm>
            <a:off x="1010509" y="3528902"/>
            <a:ext cx="595367" cy="84763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4A23C540-B6A2-2C4C-866C-0A3F1510BF3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E84A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Opportunities from Exploiting Sparsity</a:t>
            </a:r>
          </a:p>
          <a:p>
            <a:pPr>
              <a:lnSpc>
                <a:spcPct val="120000"/>
              </a:lnSpc>
            </a:pPr>
            <a:r>
              <a:rPr lang="en-US"/>
              <a:t>1. Scalar Intersection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EA1A199-75CA-FB4A-A9FE-59DE807B73F6}"/>
              </a:ext>
            </a:extLst>
          </p:cNvPr>
          <p:cNvSpPr txBox="1">
            <a:spLocks/>
          </p:cNvSpPr>
          <p:nvPr/>
        </p:nvSpPr>
        <p:spPr>
          <a:xfrm>
            <a:off x="841248" y="2286000"/>
            <a:ext cx="11084560" cy="400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/>
              <a:t>Example: Inner product (A  B)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492835-EA7A-D74B-9462-01D05807467D}"/>
              </a:ext>
            </a:extLst>
          </p:cNvPr>
          <p:cNvSpPr/>
          <p:nvPr/>
        </p:nvSpPr>
        <p:spPr>
          <a:xfrm>
            <a:off x="4448877" y="2423530"/>
            <a:ext cx="103498" cy="1078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47E8BD0E-E467-E94F-A506-C9C253F1F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6675" y="4312570"/>
            <a:ext cx="612424" cy="612424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A3293D6A-355C-0E43-8E30-C15F19648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1581" y="4330482"/>
            <a:ext cx="612424" cy="6124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C93144B-D770-4947-83FA-F79B7674F1EE}"/>
              </a:ext>
            </a:extLst>
          </p:cNvPr>
          <p:cNvSpPr/>
          <p:nvPr/>
        </p:nvSpPr>
        <p:spPr>
          <a:xfrm>
            <a:off x="7215753" y="39288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Eliminate data fetches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2CD1A-D4CA-334F-8B45-B1630B98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7</a:t>
            </a:fld>
            <a:endParaRPr lang="en-US"/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C92E9600-6370-AE44-B3FE-D81DDEA1D7A4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B5BAAC58-45ED-B34C-AAB2-8D1310845E5B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Hierarchical Intersection</a:t>
            </a:r>
          </a:p>
        </p:txBody>
      </p:sp>
      <p:sp>
        <p:nvSpPr>
          <p:cNvPr id="26" name="Chevron 25">
            <a:extLst>
              <a:ext uri="{FF2B5EF4-FFF2-40B4-BE49-F238E27FC236}">
                <a16:creationId xmlns:a16="http://schemas.microsoft.com/office/drawing/2014/main" id="{2DDB27CE-25FC-2543-892E-499C27E34D33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Implementation </a:t>
            </a:r>
          </a:p>
        </p:txBody>
      </p:sp>
      <p:sp>
        <p:nvSpPr>
          <p:cNvPr id="27" name="Chevron 26">
            <a:extLst>
              <a:ext uri="{FF2B5EF4-FFF2-40B4-BE49-F238E27FC236}">
                <a16:creationId xmlns:a16="http://schemas.microsoft.com/office/drawing/2014/main" id="{7FF9B3BB-2028-E24D-BF2B-67C220341822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BD983BF-AC8D-904F-8D99-0CBB8E6F1D85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11576B-6FF5-C942-8A0C-CD058AEFACF0}"/>
              </a:ext>
            </a:extLst>
          </p:cNvPr>
          <p:cNvGrpSpPr/>
          <p:nvPr/>
        </p:nvGrpSpPr>
        <p:grpSpPr>
          <a:xfrm>
            <a:off x="5171104" y="5076284"/>
            <a:ext cx="2168957" cy="1302618"/>
            <a:chOff x="5171104" y="5076284"/>
            <a:chExt cx="2168957" cy="13026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48DDA6-D14D-FA49-98AF-AA344BF1E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104" y="5076284"/>
              <a:ext cx="2168957" cy="110070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604942-E19B-4A4E-A9F7-D75A96332E4D}"/>
                </a:ext>
              </a:extLst>
            </p:cNvPr>
            <p:cNvSpPr txBox="1"/>
            <p:nvPr/>
          </p:nvSpPr>
          <p:spPr>
            <a:xfrm>
              <a:off x="5429250" y="591723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9300"/>
                  </a:solidFill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054A86-DAC8-C445-8CE2-BCDE631AACF6}"/>
                </a:ext>
              </a:extLst>
            </p:cNvPr>
            <p:cNvSpPr txBox="1"/>
            <p:nvPr/>
          </p:nvSpPr>
          <p:spPr>
            <a:xfrm>
              <a:off x="6312548" y="591723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9900"/>
                  </a:solidFill>
                </a:rPr>
                <a:t>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9F51F-F0D3-9742-B143-F71347751515}"/>
              </a:ext>
            </a:extLst>
          </p:cNvPr>
          <p:cNvGrpSpPr/>
          <p:nvPr/>
        </p:nvGrpSpPr>
        <p:grpSpPr>
          <a:xfrm>
            <a:off x="5209331" y="3797974"/>
            <a:ext cx="1654489" cy="1179161"/>
            <a:chOff x="3131073" y="5051219"/>
            <a:chExt cx="1654489" cy="117916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B676EF-B19D-374F-B7D7-7A68ACB27420}"/>
                </a:ext>
              </a:extLst>
            </p:cNvPr>
            <p:cNvSpPr/>
            <p:nvPr/>
          </p:nvSpPr>
          <p:spPr>
            <a:xfrm>
              <a:off x="3131073" y="5057963"/>
              <a:ext cx="772496" cy="1172417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ACFD39-A2CA-E54E-AE7A-148C277CDE34}"/>
                </a:ext>
              </a:extLst>
            </p:cNvPr>
            <p:cNvSpPr/>
            <p:nvPr/>
          </p:nvSpPr>
          <p:spPr>
            <a:xfrm>
              <a:off x="4013066" y="5051219"/>
              <a:ext cx="772496" cy="1172417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27DE45E-9FF6-D249-8F13-C75541D210A0}"/>
              </a:ext>
            </a:extLst>
          </p:cNvPr>
          <p:cNvSpPr txBox="1"/>
          <p:nvPr/>
        </p:nvSpPr>
        <p:spPr>
          <a:xfrm>
            <a:off x="4714875" y="5214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988E94-A7C1-B348-9EEE-5678AA187CFE}"/>
              </a:ext>
            </a:extLst>
          </p:cNvPr>
          <p:cNvGrpSpPr/>
          <p:nvPr/>
        </p:nvGrpSpPr>
        <p:grpSpPr>
          <a:xfrm>
            <a:off x="8039297" y="3150398"/>
            <a:ext cx="4282449" cy="2473068"/>
            <a:chOff x="8039297" y="3150398"/>
            <a:chExt cx="4282449" cy="247306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0AF9ED1-186D-8845-B9BD-74618580A379}"/>
                </a:ext>
              </a:extLst>
            </p:cNvPr>
            <p:cNvSpPr/>
            <p:nvPr/>
          </p:nvSpPr>
          <p:spPr>
            <a:xfrm>
              <a:off x="8790836" y="3150398"/>
              <a:ext cx="2779372" cy="84177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4123C52-2B8D-2141-BA3C-E3B6B3AC8C23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8535941" y="3571283"/>
              <a:ext cx="254895" cy="15166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A811E9-70A0-5442-AF8D-E78CCD9A542B}"/>
                </a:ext>
              </a:extLst>
            </p:cNvPr>
            <p:cNvSpPr txBox="1"/>
            <p:nvPr/>
          </p:nvSpPr>
          <p:spPr>
            <a:xfrm>
              <a:off x="8039297" y="4977135"/>
              <a:ext cx="4282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Opportunities exploited by other sparse accelerators (e.g., EIE, SCNN)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690F1DC-546E-4A44-A299-F7C490429D51}"/>
              </a:ext>
            </a:extLst>
          </p:cNvPr>
          <p:cNvGrpSpPr/>
          <p:nvPr/>
        </p:nvGrpSpPr>
        <p:grpSpPr>
          <a:xfrm>
            <a:off x="7909551" y="3077829"/>
            <a:ext cx="4001241" cy="3159753"/>
            <a:chOff x="7909551" y="3077829"/>
            <a:chExt cx="4001241" cy="315975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8811AB3-F0E0-144C-AB1C-B371E18E017C}"/>
                </a:ext>
              </a:extLst>
            </p:cNvPr>
            <p:cNvSpPr/>
            <p:nvPr/>
          </p:nvSpPr>
          <p:spPr>
            <a:xfrm>
              <a:off x="8610600" y="3077829"/>
              <a:ext cx="3300192" cy="1654521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70595AA-1DA7-B144-A22F-3EA950130A7E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flipV="1">
              <a:off x="8256524" y="3905090"/>
              <a:ext cx="354076" cy="19631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C29336-0E5F-164D-8564-0D7B4270A059}"/>
                </a:ext>
              </a:extLst>
            </p:cNvPr>
            <p:cNvSpPr txBox="1"/>
            <p:nvPr/>
          </p:nvSpPr>
          <p:spPr>
            <a:xfrm>
              <a:off x="7909551" y="5868250"/>
              <a:ext cx="1172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>
                  <a:solidFill>
                    <a:srgbClr val="00B050"/>
                  </a:solidFill>
                </a:rPr>
                <a:t>ExTensor</a:t>
              </a:r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85523395-1ACC-0640-AADD-8C764BA741B2}"/>
              </a:ext>
            </a:extLst>
          </p:cNvPr>
          <p:cNvSpPr/>
          <p:nvPr/>
        </p:nvSpPr>
        <p:spPr>
          <a:xfrm rot="16200000">
            <a:off x="4801558" y="3265649"/>
            <a:ext cx="534440" cy="165726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C0E5214-378C-2B4F-A9CD-8BC8A205C1D9}"/>
              </a:ext>
            </a:extLst>
          </p:cNvPr>
          <p:cNvSpPr/>
          <p:nvPr/>
        </p:nvSpPr>
        <p:spPr>
          <a:xfrm rot="16200000">
            <a:off x="6691218" y="3250515"/>
            <a:ext cx="534440" cy="165726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24" grpId="0"/>
      <p:bldP spid="43" grpId="0" animBg="1"/>
      <p:bldP spid="43" grpId="1" animBg="1"/>
      <p:bldP spid="47" grpId="0" animBg="1"/>
      <p:bldP spid="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E5A3FA-E568-CC4D-9F21-A6848439C548}"/>
              </a:ext>
            </a:extLst>
          </p:cNvPr>
          <p:cNvSpPr txBox="1"/>
          <p:nvPr/>
        </p:nvSpPr>
        <p:spPr>
          <a:xfrm>
            <a:off x="9166242" y="3349499"/>
            <a:ext cx="2358402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>
                <a:solidFill>
                  <a:srgbClr val="00B050"/>
                </a:solidFill>
              </a:rPr>
              <a:t>Reduce storage</a:t>
            </a:r>
          </a:p>
          <a:p>
            <a:pPr algn="ctr">
              <a:lnSpc>
                <a:spcPct val="90000"/>
              </a:lnSpc>
            </a:pPr>
            <a:r>
              <a:rPr lang="en-US" sz="2222">
                <a:solidFill>
                  <a:srgbClr val="00B050"/>
                </a:solidFill>
              </a:rPr>
              <a:t>Eliminate compute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E5C944-32B8-1E4E-8BC5-C76FE72DA7F1}"/>
              </a:ext>
            </a:extLst>
          </p:cNvPr>
          <p:cNvSpPr txBox="1">
            <a:spLocks/>
          </p:cNvSpPr>
          <p:nvPr/>
        </p:nvSpPr>
        <p:spPr>
          <a:xfrm>
            <a:off x="841248" y="2286000"/>
            <a:ext cx="1108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/>
              <a:t>Example: Sparse Matrix Multiply (A x 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1BD443-6CFD-BD4B-9F63-A4786AA8DE7F}"/>
              </a:ext>
            </a:extLst>
          </p:cNvPr>
          <p:cNvSpPr/>
          <p:nvPr/>
        </p:nvSpPr>
        <p:spPr>
          <a:xfrm>
            <a:off x="9727357" y="2522022"/>
            <a:ext cx="123617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u="sng">
                <a:solidFill>
                  <a:schemeClr val="tx2"/>
                </a:solidFill>
              </a:rPr>
              <a:t>Savings</a:t>
            </a:r>
            <a:endParaRPr lang="en-US" sz="2667" u="sng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D4E3BE-CB00-084E-9C5B-25D2F1490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70" y="2772537"/>
            <a:ext cx="1402142" cy="1542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B6787F-8C26-2649-9D11-C65ADF53A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70" y="4391523"/>
            <a:ext cx="1402142" cy="15421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80EB92-9302-0642-874A-DA3FBFA9D647}"/>
              </a:ext>
            </a:extLst>
          </p:cNvPr>
          <p:cNvSpPr/>
          <p:nvPr/>
        </p:nvSpPr>
        <p:spPr>
          <a:xfrm>
            <a:off x="563810" y="3479518"/>
            <a:ext cx="39145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>
                <a:solidFill>
                  <a:srgbClr val="13294B"/>
                </a:solidFill>
              </a:rPr>
              <a:t>A</a:t>
            </a:r>
            <a:endParaRPr lang="en-US" sz="2667">
              <a:solidFill>
                <a:srgbClr val="13294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B9C0E-D053-5749-ABF4-0E154EF01488}"/>
              </a:ext>
            </a:extLst>
          </p:cNvPr>
          <p:cNvSpPr/>
          <p:nvPr/>
        </p:nvSpPr>
        <p:spPr>
          <a:xfrm>
            <a:off x="563809" y="5088949"/>
            <a:ext cx="37702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>
                <a:solidFill>
                  <a:srgbClr val="13294B"/>
                </a:solidFill>
              </a:rPr>
              <a:t>B</a:t>
            </a:r>
            <a:endParaRPr lang="en-US" sz="2667">
              <a:solidFill>
                <a:srgbClr val="13294B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4CFD36-CEDB-C643-9F48-C480385E2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917" y="3038295"/>
            <a:ext cx="3646520" cy="245254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AD6E287-9043-7D41-BBD6-58D385ED18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E84A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Opportunities from Exploiting Sparsity</a:t>
            </a:r>
          </a:p>
          <a:p>
            <a:pPr>
              <a:lnSpc>
                <a:spcPct val="120000"/>
              </a:lnSpc>
            </a:pPr>
            <a:r>
              <a:rPr lang="en-US"/>
              <a:t>2. Tile/Tensor Intersection</a:t>
            </a:r>
          </a:p>
        </p:txBody>
      </p:sp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E74CB839-8DBF-EA4B-8730-2FA5AF351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0459" y="4914980"/>
            <a:ext cx="478277" cy="4782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535FD7-0741-9348-BCEE-81BF6BC82910}"/>
              </a:ext>
            </a:extLst>
          </p:cNvPr>
          <p:cNvSpPr/>
          <p:nvPr/>
        </p:nvSpPr>
        <p:spPr>
          <a:xfrm>
            <a:off x="8928270" y="3910622"/>
            <a:ext cx="282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Eliminate data fetches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13CCC0-4DFF-5D44-9B05-92EB27699472}"/>
              </a:ext>
            </a:extLst>
          </p:cNvPr>
          <p:cNvSpPr/>
          <p:nvPr/>
        </p:nvSpPr>
        <p:spPr>
          <a:xfrm>
            <a:off x="8389257" y="4592787"/>
            <a:ext cx="3904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Eliminate metadata fetches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CC633-5909-2F45-AD55-1CEB3A19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8</a:t>
            </a:fld>
            <a:endParaRPr lang="en-US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8E5FFD86-B7D3-7A4D-8B07-9C29F742D731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29898B24-7CE8-6B4A-8B82-C630E8D8F24A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Hierarchical Intersection</a:t>
            </a: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B713D4D7-EB54-A245-9DED-B8D3288A5834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Implementation </a:t>
            </a: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01C2FFD1-5B8C-0145-9A6F-9D540AA0F071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C619C2F-B2B9-3144-94E3-D258112CC57A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509B742-0186-9D4E-AD96-CC2E13BA6BC7}"/>
              </a:ext>
            </a:extLst>
          </p:cNvPr>
          <p:cNvSpPr/>
          <p:nvPr/>
        </p:nvSpPr>
        <p:spPr>
          <a:xfrm>
            <a:off x="1401720" y="4833292"/>
            <a:ext cx="1143067" cy="59049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B9048DF-F4D9-C845-B876-9373040733C0}"/>
              </a:ext>
            </a:extLst>
          </p:cNvPr>
          <p:cNvSpPr/>
          <p:nvPr/>
        </p:nvSpPr>
        <p:spPr>
          <a:xfrm>
            <a:off x="1401721" y="3211787"/>
            <a:ext cx="654912" cy="59049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EFFA8-9335-5847-9CD1-9B70AA7C266D}"/>
              </a:ext>
            </a:extLst>
          </p:cNvPr>
          <p:cNvSpPr txBox="1"/>
          <p:nvPr/>
        </p:nvSpPr>
        <p:spPr>
          <a:xfrm>
            <a:off x="3877989" y="3342281"/>
            <a:ext cx="123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Row Coordinate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0FF803-3764-A14B-85CE-A87F99EFCCAE}"/>
              </a:ext>
            </a:extLst>
          </p:cNvPr>
          <p:cNvSpPr txBox="1"/>
          <p:nvPr/>
        </p:nvSpPr>
        <p:spPr>
          <a:xfrm>
            <a:off x="3099517" y="4055213"/>
            <a:ext cx="123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Column Coordinate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945A2F-100F-1F4E-901F-227F22F16735}"/>
              </a:ext>
            </a:extLst>
          </p:cNvPr>
          <p:cNvCxnSpPr>
            <a:stCxn id="4" idx="2"/>
          </p:cNvCxnSpPr>
          <p:nvPr/>
        </p:nvCxnSpPr>
        <p:spPr>
          <a:xfrm>
            <a:off x="4496061" y="3988612"/>
            <a:ext cx="387661" cy="19494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6A7B59-5691-2341-BEC4-BBAAAF707251}"/>
              </a:ext>
            </a:extLst>
          </p:cNvPr>
          <p:cNvCxnSpPr/>
          <p:nvPr/>
        </p:nvCxnSpPr>
        <p:spPr>
          <a:xfrm>
            <a:off x="4236117" y="4515823"/>
            <a:ext cx="387661" cy="19494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FCF9DEF-2351-BA4F-84EC-EE8450B38991}"/>
              </a:ext>
            </a:extLst>
          </p:cNvPr>
          <p:cNvSpPr/>
          <p:nvPr/>
        </p:nvSpPr>
        <p:spPr>
          <a:xfrm rot="16200000">
            <a:off x="7477737" y="3566165"/>
            <a:ext cx="474833" cy="151467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Close">
            <a:extLst>
              <a:ext uri="{FF2B5EF4-FFF2-40B4-BE49-F238E27FC236}">
                <a16:creationId xmlns:a16="http://schemas.microsoft.com/office/drawing/2014/main" id="{7C4C120B-05F2-B145-887D-AE4F5E56D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1547" y="4945512"/>
            <a:ext cx="478277" cy="478277"/>
          </a:xfrm>
          <a:prstGeom prst="rect">
            <a:avLst/>
          </a:prstGeom>
        </p:spPr>
      </p:pic>
      <p:pic>
        <p:nvPicPr>
          <p:cNvPr id="37" name="Graphic 36" descr="Close">
            <a:extLst>
              <a:ext uri="{FF2B5EF4-FFF2-40B4-BE49-F238E27FC236}">
                <a16:creationId xmlns:a16="http://schemas.microsoft.com/office/drawing/2014/main" id="{06AEDA33-BB55-8440-B5CB-33DBA625E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9324" y="4528073"/>
            <a:ext cx="447708" cy="447708"/>
          </a:xfrm>
          <a:prstGeom prst="rect">
            <a:avLst/>
          </a:prstGeom>
        </p:spPr>
      </p:pic>
      <p:pic>
        <p:nvPicPr>
          <p:cNvPr id="38" name="Graphic 37" descr="Close">
            <a:extLst>
              <a:ext uri="{FF2B5EF4-FFF2-40B4-BE49-F238E27FC236}">
                <a16:creationId xmlns:a16="http://schemas.microsoft.com/office/drawing/2014/main" id="{2D24E251-FB35-E043-A22C-55A9EE0CF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9068" y="4512789"/>
            <a:ext cx="478277" cy="478277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6B3BA5E-D3A7-9145-B18E-6D0278D55C06}"/>
              </a:ext>
            </a:extLst>
          </p:cNvPr>
          <p:cNvSpPr/>
          <p:nvPr/>
        </p:nvSpPr>
        <p:spPr>
          <a:xfrm rot="16200000">
            <a:off x="4479240" y="4432282"/>
            <a:ext cx="586642" cy="59605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 descr="Close">
            <a:extLst>
              <a:ext uri="{FF2B5EF4-FFF2-40B4-BE49-F238E27FC236}">
                <a16:creationId xmlns:a16="http://schemas.microsoft.com/office/drawing/2014/main" id="{EB68E98E-1E93-BA4D-9F8D-B3C1DFB1F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8575" y="4945512"/>
            <a:ext cx="478277" cy="478277"/>
          </a:xfrm>
          <a:prstGeom prst="rect">
            <a:avLst/>
          </a:prstGeom>
        </p:spPr>
      </p:pic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AED4163D-D2B9-1A47-A37B-E41277432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6096" y="4512789"/>
            <a:ext cx="478277" cy="4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 animBg="1"/>
      <p:bldP spid="29" grpId="0" animBg="1"/>
      <p:bldP spid="34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A4077D-A12C-9F48-A9A8-9D764355806C}"/>
              </a:ext>
            </a:extLst>
          </p:cNvPr>
          <p:cNvSpPr txBox="1"/>
          <p:nvPr/>
        </p:nvSpPr>
        <p:spPr>
          <a:xfrm>
            <a:off x="9166242" y="3349499"/>
            <a:ext cx="2358402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>
                <a:solidFill>
                  <a:srgbClr val="00B050"/>
                </a:solidFill>
              </a:rPr>
              <a:t>Reduce storage</a:t>
            </a:r>
          </a:p>
          <a:p>
            <a:pPr algn="ctr">
              <a:lnSpc>
                <a:spcPct val="90000"/>
              </a:lnSpc>
            </a:pPr>
            <a:r>
              <a:rPr lang="en-US" sz="2222">
                <a:solidFill>
                  <a:srgbClr val="00B050"/>
                </a:solidFill>
              </a:rPr>
              <a:t>Eliminate compute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4C4C46-6700-4245-9523-7FA65AFE4545}"/>
              </a:ext>
            </a:extLst>
          </p:cNvPr>
          <p:cNvSpPr/>
          <p:nvPr/>
        </p:nvSpPr>
        <p:spPr>
          <a:xfrm>
            <a:off x="3945820" y="4321785"/>
            <a:ext cx="1716341" cy="54263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DAAB0F-0FFC-2F43-8A49-9ECE54C3C6E2}"/>
              </a:ext>
            </a:extLst>
          </p:cNvPr>
          <p:cNvSpPr/>
          <p:nvPr/>
        </p:nvSpPr>
        <p:spPr>
          <a:xfrm>
            <a:off x="5940190" y="4321785"/>
            <a:ext cx="2234724" cy="54263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016327-F5C9-534F-8128-B50F1BC10039}"/>
              </a:ext>
            </a:extLst>
          </p:cNvPr>
          <p:cNvSpPr/>
          <p:nvPr/>
        </p:nvSpPr>
        <p:spPr>
          <a:xfrm>
            <a:off x="6958514" y="2478291"/>
            <a:ext cx="50799" cy="593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FD09CF-FEF2-E341-A481-03AFFCE3F2C3}"/>
              </a:ext>
            </a:extLst>
          </p:cNvPr>
          <p:cNvSpPr/>
          <p:nvPr/>
        </p:nvSpPr>
        <p:spPr>
          <a:xfrm>
            <a:off x="6898191" y="2421259"/>
            <a:ext cx="160396" cy="17312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650F03-8980-3A49-ACF7-4C9D7630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72" y="3629226"/>
            <a:ext cx="2551176" cy="1235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E5AC28-A2A1-8640-82C7-421CE5FAE549}"/>
              </a:ext>
            </a:extLst>
          </p:cNvPr>
          <p:cNvSpPr txBox="1"/>
          <p:nvPr/>
        </p:nvSpPr>
        <p:spPr>
          <a:xfrm>
            <a:off x="780513" y="5035763"/>
            <a:ext cx="2478564" cy="4308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44" b="1">
                <a:solidFill>
                  <a:schemeClr val="tx2"/>
                </a:solidFill>
              </a:rPr>
              <a:t>Suppose B = C x 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BB23C-75DB-404D-A9B6-3821BAB17D40}"/>
              </a:ext>
            </a:extLst>
          </p:cNvPr>
          <p:cNvSpPr/>
          <p:nvPr/>
        </p:nvSpPr>
        <p:spPr>
          <a:xfrm>
            <a:off x="9645667" y="2698509"/>
            <a:ext cx="123617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u="sng">
                <a:solidFill>
                  <a:schemeClr val="tx2"/>
                </a:solidFill>
              </a:rPr>
              <a:t>Savings</a:t>
            </a:r>
            <a:endParaRPr lang="en-US" sz="2667" u="sng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DF67C8-0DAF-9841-985E-FA0F5B511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483" y="3242309"/>
            <a:ext cx="4069936" cy="22991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131F77-FE6E-A34D-99FB-1B34705BFB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7312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E84A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Opportunities from Exploiting Sparsity</a:t>
            </a:r>
          </a:p>
          <a:p>
            <a:pPr>
              <a:lnSpc>
                <a:spcPct val="120000"/>
              </a:lnSpc>
            </a:pPr>
            <a:r>
              <a:rPr lang="en-US"/>
              <a:t>3. Unevaluated Tenser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2862915-75A6-9547-A51C-212C0A731069}"/>
              </a:ext>
            </a:extLst>
          </p:cNvPr>
          <p:cNvSpPr txBox="1">
            <a:spLocks/>
          </p:cNvSpPr>
          <p:nvPr/>
        </p:nvSpPr>
        <p:spPr>
          <a:xfrm>
            <a:off x="841248" y="2286000"/>
            <a:ext cx="11549126" cy="464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/>
              <a:t>Example: Sampled Dense Matrix Multiply (A    (C x D))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6BFB2-3ABC-0746-8945-F9F875E9AE45}"/>
              </a:ext>
            </a:extLst>
          </p:cNvPr>
          <p:cNvSpPr/>
          <p:nvPr/>
        </p:nvSpPr>
        <p:spPr>
          <a:xfrm>
            <a:off x="8719570" y="3928808"/>
            <a:ext cx="3251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Eliminate data fetches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546316-0E69-4849-B71B-81E59A2087D2}"/>
              </a:ext>
            </a:extLst>
          </p:cNvPr>
          <p:cNvSpPr/>
          <p:nvPr/>
        </p:nvSpPr>
        <p:spPr>
          <a:xfrm>
            <a:off x="8592595" y="4569839"/>
            <a:ext cx="350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Eliminate metadata fetches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21A7B1-B447-2149-B694-13E25CE8457F}"/>
              </a:ext>
            </a:extLst>
          </p:cNvPr>
          <p:cNvSpPr/>
          <p:nvPr/>
        </p:nvSpPr>
        <p:spPr>
          <a:xfrm>
            <a:off x="8524591" y="5169083"/>
            <a:ext cx="3641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2222" b="1">
                <a:solidFill>
                  <a:srgbClr val="00B050"/>
                </a:solidFill>
              </a:rPr>
              <a:t>Eliminate sub-tensor kernels</a:t>
            </a:r>
          </a:p>
        </p:txBody>
      </p:sp>
      <p:pic>
        <p:nvPicPr>
          <p:cNvPr id="24" name="Graphic 23" descr="Close">
            <a:extLst>
              <a:ext uri="{FF2B5EF4-FFF2-40B4-BE49-F238E27FC236}">
                <a16:creationId xmlns:a16="http://schemas.microsoft.com/office/drawing/2014/main" id="{B7297618-4D7F-F145-BBDE-3E90BD85A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8457" y="4321785"/>
            <a:ext cx="542634" cy="5426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37F3DD-4B5A-6344-A659-679D2B59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FECF-F931-45CE-8391-7A5437AB3693}" type="slidenum">
              <a:rPr lang="en-US" smtClean="0"/>
              <a:t>9</a:t>
            </a:fld>
            <a:endParaRPr lang="en-US"/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C588C014-05F0-3040-B8B5-5D0987C12372}"/>
              </a:ext>
            </a:extLst>
          </p:cNvPr>
          <p:cNvSpPr/>
          <p:nvPr/>
        </p:nvSpPr>
        <p:spPr>
          <a:xfrm>
            <a:off x="0" y="-9144"/>
            <a:ext cx="2179432" cy="32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41D81387-E61F-DD4D-B7B6-B01BEF472C49}"/>
              </a:ext>
            </a:extLst>
          </p:cNvPr>
          <p:cNvSpPr/>
          <p:nvPr/>
        </p:nvSpPr>
        <p:spPr>
          <a:xfrm>
            <a:off x="2056632" y="-9144"/>
            <a:ext cx="2920400" cy="32004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Hierarchical Intersection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912CA306-B002-6046-8237-35AFB9EFDF81}"/>
              </a:ext>
            </a:extLst>
          </p:cNvPr>
          <p:cNvSpPr/>
          <p:nvPr/>
        </p:nvSpPr>
        <p:spPr>
          <a:xfrm>
            <a:off x="4855124" y="-9144"/>
            <a:ext cx="3054427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Hardware Implementation 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89B5A219-DDF6-0E4D-BEFE-675061ABF8C9}"/>
              </a:ext>
            </a:extLst>
          </p:cNvPr>
          <p:cNvSpPr/>
          <p:nvPr/>
        </p:nvSpPr>
        <p:spPr>
          <a:xfrm>
            <a:off x="7763949" y="-9144"/>
            <a:ext cx="2221570" cy="32004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6939C4E-AAD7-074B-B013-1D8365145DEC}"/>
              </a:ext>
            </a:extLst>
          </p:cNvPr>
          <p:cNvSpPr/>
          <p:nvPr/>
        </p:nvSpPr>
        <p:spPr>
          <a:xfrm>
            <a:off x="9840905" y="-9144"/>
            <a:ext cx="2353346" cy="329184"/>
          </a:xfrm>
          <a:custGeom>
            <a:avLst/>
            <a:gdLst>
              <a:gd name="connsiteX0" fmla="*/ 16933 w 2429933"/>
              <a:gd name="connsiteY0" fmla="*/ 8467 h 355600"/>
              <a:gd name="connsiteX1" fmla="*/ 177800 w 2429933"/>
              <a:gd name="connsiteY1" fmla="*/ 186267 h 355600"/>
              <a:gd name="connsiteX2" fmla="*/ 0 w 2429933"/>
              <a:gd name="connsiteY2" fmla="*/ 347133 h 355600"/>
              <a:gd name="connsiteX3" fmla="*/ 2429933 w 2429933"/>
              <a:gd name="connsiteY3" fmla="*/ 355600 h 355600"/>
              <a:gd name="connsiteX4" fmla="*/ 2429933 w 2429933"/>
              <a:gd name="connsiteY4" fmla="*/ 0 h 355600"/>
              <a:gd name="connsiteX5" fmla="*/ 16933 w 2429933"/>
              <a:gd name="connsiteY5" fmla="*/ 8467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933" h="355600">
                <a:moveTo>
                  <a:pt x="16933" y="8467"/>
                </a:moveTo>
                <a:lnTo>
                  <a:pt x="177800" y="186267"/>
                </a:lnTo>
                <a:lnTo>
                  <a:pt x="0" y="347133"/>
                </a:lnTo>
                <a:lnTo>
                  <a:pt x="2429933" y="355600"/>
                </a:lnTo>
                <a:lnTo>
                  <a:pt x="2429933" y="0"/>
                </a:lnTo>
                <a:lnTo>
                  <a:pt x="16933" y="846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96DBD2-AABA-F94F-AA5D-B536E0439541}"/>
              </a:ext>
            </a:extLst>
          </p:cNvPr>
          <p:cNvGrpSpPr/>
          <p:nvPr/>
        </p:nvGrpSpPr>
        <p:grpSpPr>
          <a:xfrm>
            <a:off x="4000288" y="4246821"/>
            <a:ext cx="3669228" cy="646953"/>
            <a:chOff x="4000288" y="4246821"/>
            <a:chExt cx="3669228" cy="64695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1D956C-9D32-4E49-9048-AE0B46F6F9AE}"/>
                </a:ext>
              </a:extLst>
            </p:cNvPr>
            <p:cNvSpPr/>
            <p:nvPr/>
          </p:nvSpPr>
          <p:spPr>
            <a:xfrm rot="16200000">
              <a:off x="3975407" y="4285919"/>
              <a:ext cx="617599" cy="567838"/>
            </a:xfrm>
            <a:prstGeom prst="ellipse">
              <a:avLst/>
            </a:prstGeom>
            <a:noFill/>
            <a:ln w="38100">
              <a:solidFill>
                <a:srgbClr val="1329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8B6E79B-7C6D-7A43-A062-2AA4390E5991}"/>
                </a:ext>
              </a:extLst>
            </p:cNvPr>
            <p:cNvSpPr/>
            <p:nvPr/>
          </p:nvSpPr>
          <p:spPr>
            <a:xfrm rot="16200000">
              <a:off x="5958886" y="4280763"/>
              <a:ext cx="542633" cy="588266"/>
            </a:xfrm>
            <a:prstGeom prst="ellipse">
              <a:avLst/>
            </a:prstGeom>
            <a:noFill/>
            <a:ln w="38100">
              <a:solidFill>
                <a:srgbClr val="1329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6C0E310-9E9D-7F4C-BAFC-8216D37A66D5}"/>
                </a:ext>
              </a:extLst>
            </p:cNvPr>
            <p:cNvSpPr/>
            <p:nvPr/>
          </p:nvSpPr>
          <p:spPr>
            <a:xfrm rot="16200000">
              <a:off x="5038933" y="4312628"/>
              <a:ext cx="617598" cy="543136"/>
            </a:xfrm>
            <a:prstGeom prst="ellips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33A296A-A33B-534C-9833-3F55F58BF7EC}"/>
                </a:ext>
              </a:extLst>
            </p:cNvPr>
            <p:cNvSpPr/>
            <p:nvPr/>
          </p:nvSpPr>
          <p:spPr>
            <a:xfrm rot="16200000">
              <a:off x="7039827" y="4264086"/>
              <a:ext cx="646953" cy="612424"/>
            </a:xfrm>
            <a:prstGeom prst="ellips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32" name="Graphic 31" descr="Close">
            <a:extLst>
              <a:ext uri="{FF2B5EF4-FFF2-40B4-BE49-F238E27FC236}">
                <a16:creationId xmlns:a16="http://schemas.microsoft.com/office/drawing/2014/main" id="{B9D7B36C-6D73-374A-8111-51C3F84D7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9208" y="4892995"/>
            <a:ext cx="542634" cy="542634"/>
          </a:xfrm>
          <a:prstGeom prst="rect">
            <a:avLst/>
          </a:prstGeom>
        </p:spPr>
      </p:pic>
      <p:pic>
        <p:nvPicPr>
          <p:cNvPr id="33" name="Graphic 32" descr="Close">
            <a:extLst>
              <a:ext uri="{FF2B5EF4-FFF2-40B4-BE49-F238E27FC236}">
                <a16:creationId xmlns:a16="http://schemas.microsoft.com/office/drawing/2014/main" id="{2871DDE0-B15D-8B4E-AB47-0680B24C0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0846" y="4321395"/>
            <a:ext cx="542634" cy="542634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32E648E1-7F9C-3543-92AD-9927E4762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1305" y="4892995"/>
            <a:ext cx="542634" cy="5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nsor2.0" id="{D2A7EF57-7113-5349-82EA-0689F243D42A}" vid="{9239E928-506A-9648-B173-2B4B5D895F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1061</Words>
  <Application>Microsoft Macintosh PowerPoint</Application>
  <PresentationFormat>Widescreen</PresentationFormat>
  <Paragraphs>461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Office Theme</vt:lpstr>
      <vt:lpstr>ExTensor: An Accelerator for Sparse Tensor Algebra</vt:lpstr>
      <vt:lpstr>Tensor Algebra</vt:lpstr>
      <vt:lpstr>PowerPoint Presentation</vt:lpstr>
      <vt:lpstr>PowerPoint Presentation</vt:lpstr>
      <vt:lpstr>Intersection Opportunities</vt:lpstr>
      <vt:lpstr>Key Idea</vt:lpstr>
      <vt:lpstr>PowerPoint Presentation</vt:lpstr>
      <vt:lpstr>PowerPoint Presentation</vt:lpstr>
      <vt:lpstr>PowerPoint Presentation</vt:lpstr>
      <vt:lpstr>Takeaway</vt:lpstr>
      <vt:lpstr>Hardware for Optimized Intersection</vt:lpstr>
      <vt:lpstr>Scanner: Producing Coordinate Stream</vt:lpstr>
      <vt:lpstr>Intersection Unit: Intersect Coordinate Streams</vt:lpstr>
      <vt:lpstr>Skip-Based Intersection: Optimized Design</vt:lpstr>
      <vt:lpstr>Extensor: Accelerator based on  Hierarchical Intersection</vt:lpstr>
      <vt:lpstr>ExTensor Architecture</vt:lpstr>
      <vt:lpstr>Evaluation</vt:lpstr>
      <vt:lpstr>Methodology</vt:lpstr>
      <vt:lpstr>Performance For SpMSpM</vt:lpstr>
      <vt:lpstr>Performance For Higher-Order Tensors</vt:lpstr>
      <vt:lpstr>Conclusion</vt:lpstr>
      <vt:lpstr>PowerPoint Presentation</vt:lpstr>
      <vt:lpstr>Backup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ExTensor: An Accelerator for Sparse Tensor Algebra</dc:title>
  <dc:creator>Asgharimoghaddam, Hadi</dc:creator>
  <cp:lastModifiedBy>Asgharimoghaddam, Hadi</cp:lastModifiedBy>
  <cp:revision>3</cp:revision>
  <dcterms:created xsi:type="dcterms:W3CDTF">2019-10-05T20:20:23Z</dcterms:created>
  <dcterms:modified xsi:type="dcterms:W3CDTF">2019-10-20T04:22:21Z</dcterms:modified>
</cp:coreProperties>
</file>